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tif" ContentType="image/t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3" r:id="rId1"/>
  </p:sldMasterIdLst>
  <p:notesMasterIdLst>
    <p:notesMasterId r:id="rId75"/>
  </p:notesMasterIdLst>
  <p:sldIdLst>
    <p:sldId id="260" r:id="rId2"/>
    <p:sldId id="265" r:id="rId3"/>
    <p:sldId id="257" r:id="rId4"/>
    <p:sldId id="258" r:id="rId5"/>
    <p:sldId id="259" r:id="rId6"/>
    <p:sldId id="270" r:id="rId7"/>
    <p:sldId id="280" r:id="rId8"/>
    <p:sldId id="281" r:id="rId9"/>
    <p:sldId id="282" r:id="rId10"/>
    <p:sldId id="302" r:id="rId11"/>
    <p:sldId id="288" r:id="rId12"/>
    <p:sldId id="380" r:id="rId13"/>
    <p:sldId id="290" r:id="rId14"/>
    <p:sldId id="291" r:id="rId15"/>
    <p:sldId id="341" r:id="rId16"/>
    <p:sldId id="331" r:id="rId17"/>
    <p:sldId id="332" r:id="rId18"/>
    <p:sldId id="340" r:id="rId19"/>
    <p:sldId id="379" r:id="rId20"/>
    <p:sldId id="378" r:id="rId21"/>
    <p:sldId id="377" r:id="rId22"/>
    <p:sldId id="337" r:id="rId23"/>
    <p:sldId id="338" r:id="rId24"/>
    <p:sldId id="274" r:id="rId25"/>
    <p:sldId id="283" r:id="rId26"/>
    <p:sldId id="284" r:id="rId27"/>
    <p:sldId id="285" r:id="rId28"/>
    <p:sldId id="278" r:id="rId29"/>
    <p:sldId id="279" r:id="rId30"/>
    <p:sldId id="356" r:id="rId31"/>
    <p:sldId id="357" r:id="rId32"/>
    <p:sldId id="358" r:id="rId33"/>
    <p:sldId id="359" r:id="rId34"/>
    <p:sldId id="360" r:id="rId35"/>
    <p:sldId id="361" r:id="rId36"/>
    <p:sldId id="362" r:id="rId37"/>
    <p:sldId id="363" r:id="rId38"/>
    <p:sldId id="364" r:id="rId39"/>
    <p:sldId id="365" r:id="rId40"/>
    <p:sldId id="355" r:id="rId41"/>
    <p:sldId id="366" r:id="rId42"/>
    <p:sldId id="367" r:id="rId43"/>
    <p:sldId id="368" r:id="rId44"/>
    <p:sldId id="369" r:id="rId45"/>
    <p:sldId id="370" r:id="rId46"/>
    <p:sldId id="371" r:id="rId47"/>
    <p:sldId id="372" r:id="rId48"/>
    <p:sldId id="373" r:id="rId49"/>
    <p:sldId id="374" r:id="rId50"/>
    <p:sldId id="375" r:id="rId51"/>
    <p:sldId id="376" r:id="rId52"/>
    <p:sldId id="381" r:id="rId53"/>
    <p:sldId id="382" r:id="rId54"/>
    <p:sldId id="383" r:id="rId55"/>
    <p:sldId id="384" r:id="rId56"/>
    <p:sldId id="385" r:id="rId57"/>
    <p:sldId id="386" r:id="rId58"/>
    <p:sldId id="387" r:id="rId59"/>
    <p:sldId id="388" r:id="rId60"/>
    <p:sldId id="389" r:id="rId61"/>
    <p:sldId id="390" r:id="rId62"/>
    <p:sldId id="391" r:id="rId63"/>
    <p:sldId id="392" r:id="rId64"/>
    <p:sldId id="393" r:id="rId65"/>
    <p:sldId id="394" r:id="rId66"/>
    <p:sldId id="395" r:id="rId67"/>
    <p:sldId id="396" r:id="rId68"/>
    <p:sldId id="397" r:id="rId69"/>
    <p:sldId id="266" r:id="rId70"/>
    <p:sldId id="267" r:id="rId71"/>
    <p:sldId id="268" r:id="rId72"/>
    <p:sldId id="301" r:id="rId73"/>
    <p:sldId id="269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-96" y="-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0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printerSettings" Target="printerSettings/printerSettings1.bin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99D3EF-8CFB-422E-83C2-CC7793BC013F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AB5C02-FC25-438F-B155-EB98C172C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82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AB5C02-FC25-438F-B155-EB98C172C9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880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AB5C02-FC25-438F-B155-EB98C172C9E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436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AB5C02-FC25-438F-B155-EB98C172C9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993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AB5C02-FC25-438F-B155-EB98C172C9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69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AB5C02-FC25-438F-B155-EB98C172C9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84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AB5C02-FC25-438F-B155-EB98C172C9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38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AB5C02-FC25-438F-B155-EB98C172C9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653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BC586F-1FB9-4B7F-B257-687FEA41B6E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60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BA0B7-47D7-482F-A456-2723958C7E7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82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10/15/2014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Architecture review board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7A27-7B70-4D5D-91CD-31E14CF1A6E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533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10/15/2014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Architecture review board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7A27-7B70-4D5D-91CD-31E14CF1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557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10/15/2014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Architecture review board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7A27-7B70-4D5D-91CD-31E14CF1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56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845344" y="2152055"/>
            <a:ext cx="10501313" cy="1205508"/>
          </a:xfrm>
          <a:prstGeom prst="rect">
            <a:avLst/>
          </a:prstGeom>
        </p:spPr>
        <p:txBody>
          <a:bodyPr anchor="b"/>
          <a:lstStyle/>
          <a:p>
            <a:pPr lvl="0">
              <a:defRPr sz="1800" b="0" cap="none" spc="0">
                <a:solidFill>
                  <a:srgbClr val="000000"/>
                </a:solidFill>
                <a:effectLst/>
              </a:defRPr>
            </a:pPr>
            <a:r>
              <a:rPr sz="3375" b="1" cap="all" spc="270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2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845344" y="3357563"/>
            <a:ext cx="10501313" cy="108049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02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  <a:lvl2pPr marL="0" indent="160729">
              <a:lnSpc>
                <a:spcPct val="80000"/>
              </a:lnSpc>
              <a:spcBef>
                <a:spcPts val="0"/>
              </a:spcBef>
              <a:buSzTx/>
              <a:buNone/>
              <a:defRPr cap="all" spc="202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2pPr>
            <a:lvl3pPr marL="0" indent="321457">
              <a:lnSpc>
                <a:spcPct val="80000"/>
              </a:lnSpc>
              <a:spcBef>
                <a:spcPts val="0"/>
              </a:spcBef>
              <a:buSzTx/>
              <a:buNone/>
              <a:defRPr cap="all" spc="202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3pPr>
            <a:lvl4pPr marL="0" indent="482186">
              <a:lnSpc>
                <a:spcPct val="80000"/>
              </a:lnSpc>
              <a:spcBef>
                <a:spcPts val="0"/>
              </a:spcBef>
              <a:buSzTx/>
              <a:buNone/>
              <a:defRPr cap="all" spc="202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4pPr>
            <a:lvl5pPr marL="0" indent="642915">
              <a:lnSpc>
                <a:spcPct val="80000"/>
              </a:lnSpc>
              <a:spcBef>
                <a:spcPts val="0"/>
              </a:spcBef>
              <a:buSzTx/>
              <a:buNone/>
              <a:defRPr cap="all" spc="202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5pPr>
          </a:lstStyle>
          <a:p>
            <a:pPr lvl="0">
              <a:defRPr sz="1800" cap="none" spc="0">
                <a:solidFill>
                  <a:srgbClr val="000000"/>
                </a:solidFill>
                <a:effectLst/>
              </a:defRPr>
            </a:pPr>
            <a:r>
              <a:rPr sz="2531" cap="all" spc="202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One</a:t>
            </a:r>
          </a:p>
          <a:p>
            <a:pPr lvl="1">
              <a:defRPr sz="1800" cap="none" spc="0">
                <a:solidFill>
                  <a:srgbClr val="000000"/>
                </a:solidFill>
                <a:effectLst/>
              </a:defRPr>
            </a:pPr>
            <a:r>
              <a:rPr sz="2531" cap="all" spc="202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Two</a:t>
            </a:r>
          </a:p>
          <a:p>
            <a:pPr lvl="2">
              <a:defRPr sz="1800" cap="none" spc="0">
                <a:solidFill>
                  <a:srgbClr val="000000"/>
                </a:solidFill>
                <a:effectLst/>
              </a:defRPr>
            </a:pPr>
            <a:r>
              <a:rPr sz="2531" cap="all" spc="202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Three</a:t>
            </a:r>
          </a:p>
          <a:p>
            <a:pPr lvl="3">
              <a:defRPr sz="1800" cap="none" spc="0">
                <a:solidFill>
                  <a:srgbClr val="000000"/>
                </a:solidFill>
                <a:effectLst/>
              </a:defRPr>
            </a:pPr>
            <a:r>
              <a:rPr sz="2531" cap="all" spc="202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Four</a:t>
            </a:r>
          </a:p>
          <a:p>
            <a:pPr lvl="4">
              <a:defRPr sz="1800" cap="none" spc="0">
                <a:solidFill>
                  <a:srgbClr val="000000"/>
                </a:solidFill>
                <a:effectLst/>
              </a:defRPr>
            </a:pPr>
            <a:r>
              <a:rPr sz="2531" cap="all" spc="202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76975268"/>
      </p:ext>
    </p:extLst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1047664"/>
      </p:ext>
    </p:extLst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10/15/2014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Architecture review board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7A27-7B70-4D5D-91CD-31E14CF1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052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10/15/2014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Architecture review board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7A27-7B70-4D5D-91CD-31E14CF1A6E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664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10/15/2014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Architecture review board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7A27-7B70-4D5D-91CD-31E14CF1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647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10/15/2014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Architecture review board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7A27-7B70-4D5D-91CD-31E14CF1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96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10/15/2014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Architecture review board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7A27-7B70-4D5D-91CD-31E14CF1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947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10/15/2014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Architecture review board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7A27-7B70-4D5D-91CD-31E14CF1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2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10/15/2014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Architecture review board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C57A27-7B70-4D5D-91CD-31E14CF1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544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10/15/2014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Architecture review board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7A27-7B70-4D5D-91CD-31E14CF1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47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10/15/2014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Architecture review board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6C57A27-7B70-4D5D-91CD-31E14CF1A6E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1943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/women_at_work/registration.html%23Registration%20Form" TargetMode="External"/><Relationship Id="rId3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/women_at_work/feedback.html%23feedback%20form" TargetMode="External"/><Relationship Id="rId3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/women_at_work/api.phtml%23api%20demo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9"/>
            <a:ext cx="8574622" cy="1241762"/>
          </a:xfrm>
        </p:spPr>
        <p:txBody>
          <a:bodyPr/>
          <a:lstStyle/>
          <a:p>
            <a:r>
              <a:rPr lang="en-US" dirty="0" smtClean="0"/>
              <a:t>Women at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2672292"/>
            <a:ext cx="6987645" cy="1388534"/>
          </a:xfrm>
        </p:spPr>
        <p:txBody>
          <a:bodyPr/>
          <a:lstStyle/>
          <a:p>
            <a:r>
              <a:rPr lang="en-US" dirty="0"/>
              <a:t>Website Redesign</a:t>
            </a:r>
          </a:p>
        </p:txBody>
      </p:sp>
      <p:sp>
        <p:nvSpPr>
          <p:cNvPr id="7" name="Rectangle 6"/>
          <p:cNvSpPr/>
          <p:nvPr/>
        </p:nvSpPr>
        <p:spPr>
          <a:xfrm>
            <a:off x="1114425" y="3469839"/>
            <a:ext cx="5197472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Srikant</a:t>
            </a:r>
            <a:r>
              <a:rPr lang="en-US" dirty="0"/>
              <a:t> </a:t>
            </a:r>
            <a:r>
              <a:rPr lang="en-US" dirty="0" err="1" smtClean="0"/>
              <a:t>Madhava</a:t>
            </a:r>
            <a:r>
              <a:rPr lang="en-US" dirty="0" smtClean="0"/>
              <a:t>,	Project </a:t>
            </a:r>
            <a:r>
              <a:rPr lang="en-US" dirty="0"/>
              <a:t>Manager</a:t>
            </a:r>
          </a:p>
          <a:p>
            <a:r>
              <a:rPr lang="en-US" dirty="0" smtClean="0"/>
              <a:t>Sanath Bhandary, 	Operational </a:t>
            </a:r>
            <a:r>
              <a:rPr lang="en-US" dirty="0"/>
              <a:t>Concept Engineer</a:t>
            </a:r>
          </a:p>
          <a:p>
            <a:r>
              <a:rPr lang="en-US" dirty="0" err="1" smtClean="0"/>
              <a:t>Rohit</a:t>
            </a:r>
            <a:r>
              <a:rPr lang="en-US" dirty="0" smtClean="0"/>
              <a:t> </a:t>
            </a:r>
            <a:r>
              <a:rPr lang="en-US" dirty="0" err="1" smtClean="0"/>
              <a:t>Kudva</a:t>
            </a:r>
            <a:r>
              <a:rPr lang="en-US" dirty="0" smtClean="0"/>
              <a:t>, 	Feasibility </a:t>
            </a:r>
            <a:r>
              <a:rPr lang="en-US" dirty="0"/>
              <a:t>Analyst</a:t>
            </a:r>
          </a:p>
          <a:p>
            <a:r>
              <a:rPr lang="en-US" dirty="0" smtClean="0"/>
              <a:t>Varma </a:t>
            </a:r>
            <a:r>
              <a:rPr lang="en-US" dirty="0" err="1" smtClean="0"/>
              <a:t>Maryala</a:t>
            </a:r>
            <a:r>
              <a:rPr lang="en-US" dirty="0" smtClean="0"/>
              <a:t>, 	Life </a:t>
            </a:r>
            <a:r>
              <a:rPr lang="en-US" dirty="0"/>
              <a:t>Cycle Planner</a:t>
            </a:r>
          </a:p>
          <a:p>
            <a:r>
              <a:rPr lang="en-US" dirty="0" err="1" smtClean="0"/>
              <a:t>Praneet</a:t>
            </a:r>
            <a:r>
              <a:rPr lang="en-US" dirty="0" smtClean="0"/>
              <a:t> </a:t>
            </a:r>
            <a:r>
              <a:rPr lang="en-US" dirty="0" err="1" smtClean="0"/>
              <a:t>Surana</a:t>
            </a:r>
            <a:r>
              <a:rPr lang="en-US" dirty="0" smtClean="0"/>
              <a:t>, 	Requirements </a:t>
            </a:r>
            <a:r>
              <a:rPr lang="en-US" dirty="0"/>
              <a:t>Engineer</a:t>
            </a:r>
          </a:p>
          <a:p>
            <a:r>
              <a:rPr lang="en-US" dirty="0" smtClean="0"/>
              <a:t>Dinesh </a:t>
            </a:r>
            <a:r>
              <a:rPr lang="en-US" dirty="0" err="1" smtClean="0"/>
              <a:t>Yeduguru</a:t>
            </a:r>
            <a:r>
              <a:rPr lang="en-US" dirty="0" smtClean="0"/>
              <a:t>, 	Software </a:t>
            </a:r>
            <a:r>
              <a:rPr lang="en-US" dirty="0"/>
              <a:t>Architect</a:t>
            </a:r>
          </a:p>
          <a:p>
            <a:r>
              <a:rPr lang="en-US" dirty="0" err="1" smtClean="0"/>
              <a:t>Nishant</a:t>
            </a:r>
            <a:r>
              <a:rPr lang="en-US" dirty="0" smtClean="0"/>
              <a:t> </a:t>
            </a:r>
            <a:r>
              <a:rPr lang="en-US" dirty="0" err="1" smtClean="0"/>
              <a:t>Jani</a:t>
            </a:r>
            <a:r>
              <a:rPr lang="en-US" dirty="0" smtClean="0"/>
              <a:t>, 	</a:t>
            </a:r>
            <a:r>
              <a:rPr lang="en-US" dirty="0" err="1" smtClean="0"/>
              <a:t>Prototyper</a:t>
            </a:r>
            <a:endParaRPr lang="en-US" dirty="0"/>
          </a:p>
          <a:p>
            <a:r>
              <a:rPr lang="en-US" dirty="0" smtClean="0"/>
              <a:t>Brian Bousman, 	IIV&amp;V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473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503" y="307397"/>
            <a:ext cx="10058400" cy="3566160"/>
          </a:xfrm>
        </p:spPr>
        <p:txBody>
          <a:bodyPr/>
          <a:lstStyle/>
          <a:p>
            <a:r>
              <a:rPr lang="en-US" dirty="0" smtClean="0"/>
              <a:t>Operational Concept Description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Sanath</a:t>
            </a:r>
            <a:r>
              <a:rPr lang="en-US" dirty="0" smtClean="0"/>
              <a:t> </a:t>
            </a:r>
            <a:r>
              <a:rPr lang="en-US" dirty="0" err="1" smtClean="0"/>
              <a:t>Bhandary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10/15/2014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Architecture review board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7A27-7B70-4D5D-91CD-31E14CF1A6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354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Table 40"/>
          <p:cNvGraphicFramePr/>
          <p:nvPr>
            <p:extLst>
              <p:ext uri="{D42A27DB-BD31-4B8C-83A1-F6EECF244321}">
                <p14:modId xmlns:p14="http://schemas.microsoft.com/office/powerpoint/2010/main" val="1591919980"/>
              </p:ext>
            </p:extLst>
          </p:nvPr>
        </p:nvGraphicFramePr>
        <p:xfrm>
          <a:off x="1072446" y="1043157"/>
          <a:ext cx="10131775" cy="5292732"/>
        </p:xfrm>
        <a:graphic>
          <a:graphicData uri="http://schemas.openxmlformats.org/drawingml/2006/table">
            <a:tbl>
              <a:tblPr firstRow="1"/>
              <a:tblGrid>
                <a:gridCol w="1738753"/>
                <a:gridCol w="3256579"/>
                <a:gridCol w="2981799"/>
                <a:gridCol w="2154644"/>
              </a:tblGrid>
              <a:tr h="1192804">
                <a:tc gridSpan="4">
                  <a:txBody>
                    <a:bodyPr/>
                    <a:lstStyle/>
                    <a:p>
                      <a:pPr lvl="0" defTabSz="914400"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700" b="1" u="sng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Assumptions</a:t>
                      </a:r>
                      <a:br>
                        <a:rPr sz="1700" b="1" u="sng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endParaRPr sz="1700" b="1" u="sng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457200" lvl="0" indent="-457200" algn="just" defTabSz="914400">
                        <a:buSzPct val="100000"/>
                        <a:buFont typeface="Symbol"/>
                        <a:buChar char="•"/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700" b="1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Users are willing to use the online registration form</a:t>
                      </a:r>
                    </a:p>
                    <a:p>
                      <a:pPr marL="457200" lvl="0" indent="-457200" algn="just" defTabSz="914400">
                        <a:buSzPct val="100000"/>
                        <a:buFont typeface="Symbol"/>
                        <a:buChar char="•"/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700" b="1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Users are willing to provide feedback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25400">
                      <a:solidFill>
                        <a:srgbClr val="FFFFFF"/>
                      </a:solidFill>
                    </a:lnB>
                    <a:solidFill>
                      <a:srgbClr val="956B4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05874">
                <a:tc>
                  <a:txBody>
                    <a:bodyPr/>
                    <a:lstStyle/>
                    <a:p>
                      <a:pPr lvl="0" defTabSz="914400"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500" b="1" u="sng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Stakeholders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25400">
                      <a:solidFill>
                        <a:srgbClr val="956B43"/>
                      </a:solidFill>
                    </a:lnR>
                    <a:lnT w="25400">
                      <a:solidFill>
                        <a:srgbClr val="FFFFFF"/>
                      </a:solidFill>
                    </a:lnT>
                    <a:lnB w="12700">
                      <a:miter lim="400000"/>
                    </a:lnB>
                    <a:solidFill>
                      <a:srgbClr val="956B43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500" b="1" u="sng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Initiatives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956B43"/>
                      </a:solidFill>
                    </a:lnL>
                    <a:lnR w="12700">
                      <a:miter lim="400000"/>
                    </a:lnR>
                    <a:lnT w="25400">
                      <a:solidFill>
                        <a:srgbClr val="FFFFFF"/>
                      </a:solidFill>
                    </a:lnT>
                    <a:lnB w="12700">
                      <a:miter lim="400000"/>
                    </a:lnB>
                    <a:solidFill>
                      <a:srgbClr val="956B43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500" b="1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Value Propositions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FFFFFF"/>
                      </a:solidFill>
                    </a:lnT>
                    <a:lnB w="12700">
                      <a:miter lim="400000"/>
                    </a:lnB>
                    <a:solidFill>
                      <a:srgbClr val="956B43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500" b="1" u="sng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Beneficiaries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FFFFFF"/>
                      </a:solidFill>
                    </a:lnT>
                    <a:lnB w="12700">
                      <a:miter lim="400000"/>
                    </a:lnB>
                    <a:solidFill>
                      <a:srgbClr val="956B43">
                        <a:alpha val="40000"/>
                      </a:srgbClr>
                    </a:solidFill>
                  </a:tcPr>
                </a:tc>
              </a:tr>
              <a:tr h="1442864">
                <a:tc>
                  <a:txBody>
                    <a:bodyPr/>
                    <a:lstStyle/>
                    <a:p>
                      <a:pPr marL="419100" lvl="0" indent="-419100" algn="just" defTabSz="914400">
                        <a:buSzPct val="100000"/>
                        <a:buFont typeface="Symbol"/>
                        <a:buChar char="•"/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Developers</a:t>
                      </a:r>
                    </a:p>
                    <a:p>
                      <a:pPr marL="419100" lvl="0" indent="-419100" algn="just" defTabSz="914400">
                        <a:buSzPct val="100000"/>
                        <a:buFont typeface="Symbol"/>
                        <a:buChar char="•"/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Client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25400">
                      <a:solidFill>
                        <a:srgbClr val="956B43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defTabSz="914400">
                        <a:buSzPct val="100000"/>
                        <a:buFont typeface="Arial"/>
                        <a:buChar char="•"/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5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Develop/System </a:t>
                      </a:r>
                      <a:r>
                        <a:rPr sz="1500" dirty="0" smtClean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Redesi</a:t>
                      </a:r>
                      <a:r>
                        <a:rPr lang="en-US" sz="1500" dirty="0" smtClean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gn</a:t>
                      </a:r>
                      <a:endParaRPr sz="15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285750" lvl="0" indent="-285750" algn="l" defTabSz="914400">
                        <a:buSzPct val="100000"/>
                        <a:buFont typeface="Arial"/>
                        <a:buChar char="•"/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5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Training of Staff/Clients/Users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956B43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25400">
                      <a:solidFill>
                        <a:srgbClr val="956B43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419100" lvl="0" indent="-419100" algn="l" defTabSz="914400">
                        <a:buSzPct val="100000"/>
                        <a:buFont typeface="Symbol"/>
                        <a:buChar char="•"/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5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Improved Data Management</a:t>
                      </a:r>
                    </a:p>
                    <a:p>
                      <a:pPr marL="419100" lvl="0" indent="-419100" algn="l" defTabSz="914400">
                        <a:buSzPct val="100000"/>
                        <a:buFont typeface="Symbol"/>
                        <a:buChar char="•"/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5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Improved Usability for clients</a:t>
                      </a:r>
                    </a:p>
                    <a:p>
                      <a:pPr marL="419100" lvl="0" indent="-419100" algn="l" defTabSz="914400">
                        <a:buSzPct val="100000"/>
                        <a:buFont typeface="Symbol"/>
                        <a:buChar char="•"/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5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Easier/Improved Report generation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419100" lvl="0" indent="-419100" algn="just" defTabSz="914400">
                        <a:buSzPct val="100000"/>
                        <a:buFont typeface="Symbol"/>
                        <a:buChar char="•"/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Clients of WAW</a:t>
                      </a:r>
                    </a:p>
                    <a:p>
                      <a:pPr marL="419100" lvl="0" indent="-419100" algn="just" defTabSz="914400">
                        <a:buSzPct val="100000"/>
                        <a:buFont typeface="Symbol"/>
                        <a:buChar char="•"/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Board Members of WAW</a:t>
                      </a:r>
                    </a:p>
                    <a:p>
                      <a:pPr marL="419100" lvl="0" indent="-419100" algn="just" defTabSz="914400">
                        <a:buSzPct val="100000"/>
                        <a:buFont typeface="Symbol"/>
                        <a:buChar char="•"/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System </a:t>
                      </a:r>
                      <a:br>
                        <a:rPr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Administrator</a:t>
                      </a:r>
                    </a:p>
                    <a:p>
                      <a:pPr marL="419100" lvl="0" indent="-419100" algn="just" defTabSz="914400">
                        <a:buSzPct val="100000"/>
                        <a:buFont typeface="Symbol"/>
                        <a:buChar char="•"/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Maintainer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2151190">
                <a:tc gridSpan="2">
                  <a:txBody>
                    <a:bodyPr/>
                    <a:lstStyle/>
                    <a:p>
                      <a:pPr lvl="0" defTabSz="914400"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500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Costs</a:t>
                      </a:r>
                      <a:br>
                        <a:rPr sz="1500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endParaRPr sz="1500" u="sng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419100" lvl="0" indent="-419100" algn="l" defTabSz="914400">
                        <a:buSzPct val="100000"/>
                        <a:buFont typeface="Symbol"/>
                        <a:buChar char="•"/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5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Development Cost</a:t>
                      </a:r>
                    </a:p>
                    <a:p>
                      <a:pPr marL="419100" lvl="0" indent="-419100" algn="l" defTabSz="914400">
                        <a:buSzPct val="100000"/>
                        <a:buFont typeface="Symbol"/>
                        <a:buChar char="•"/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5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Training Cost</a:t>
                      </a:r>
                    </a:p>
                    <a:p>
                      <a:pPr marL="419100" lvl="0" indent="-419100" algn="l" defTabSz="914400">
                        <a:buSzPct val="100000"/>
                        <a:buFont typeface="Symbol"/>
                        <a:buChar char="•"/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5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Maintenance Cost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25400">
                      <a:solidFill>
                        <a:srgbClr val="956B43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956B43">
                        <a:alpha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defTabSz="914400"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500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Benefits</a:t>
                      </a:r>
                      <a:br>
                        <a:rPr sz="1500" u="sng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endParaRPr sz="1500" u="sng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419100" lvl="0" indent="-419100" algn="l" defTabSz="914400">
                        <a:buSzPct val="100000"/>
                        <a:buFont typeface="Symbol"/>
                        <a:buChar char="•"/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5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Increase the number of User Registration</a:t>
                      </a:r>
                    </a:p>
                    <a:p>
                      <a:pPr marL="419100" lvl="0" indent="-419100" algn="l" defTabSz="914400">
                        <a:buSzPct val="100000"/>
                        <a:buFont typeface="Symbol"/>
                        <a:buChar char="•"/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5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Increase User Traffic on Website</a:t>
                      </a:r>
                    </a:p>
                    <a:p>
                      <a:pPr marL="419100" lvl="0" indent="-419100" algn="l" defTabSz="914400">
                        <a:buSzPct val="100000"/>
                        <a:buFont typeface="Symbol"/>
                        <a:buChar char="•"/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5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Reduce the amount of person to person time involved in registration</a:t>
                      </a:r>
                    </a:p>
                    <a:p>
                      <a:pPr marL="419100" lvl="0" indent="-419100" algn="l" defTabSz="914400">
                        <a:buSzPct val="100000"/>
                        <a:buFont typeface="Symbol"/>
                        <a:buChar char="•"/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5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Faster report Generation</a:t>
                      </a:r>
                    </a:p>
                  </a:txBody>
                  <a:tcPr marL="0" marR="0" marT="0" marB="0" horzOverflow="overflow">
                    <a:lnL w="25400">
                      <a:solidFill>
                        <a:srgbClr val="956B43"/>
                      </a:solidFill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956B43">
                        <a:alpha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835" y="-144797"/>
            <a:ext cx="10058400" cy="111357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Shared Vision Diagram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10/15/2014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Architecture review board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7A27-7B70-4D5D-91CD-31E14CF1A6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7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10/15/2014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Architecture review board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7A27-7B70-4D5D-91CD-31E14CF1A6E2}" type="slidenum">
              <a:rPr lang="en-US" smtClean="0"/>
              <a:t>12</a:t>
            </a:fld>
            <a:endParaRPr lang="en-US"/>
          </a:p>
        </p:txBody>
      </p:sp>
      <p:pic>
        <p:nvPicPr>
          <p:cNvPr id="5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3861" y="1581109"/>
            <a:ext cx="9906354" cy="455688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077937" y="166300"/>
            <a:ext cx="10058400" cy="86050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/>
              <a:t>Benefits Chain Diagram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75783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6991" y="861738"/>
            <a:ext cx="9729777" cy="532428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782" y="-120946"/>
            <a:ext cx="10058400" cy="87562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System Boundary Diagram</a:t>
            </a:r>
            <a:endParaRPr lang="en-US" sz="3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10/15/2014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Architecture review board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7A27-7B70-4D5D-91CD-31E14CF1A6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8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22" y="166300"/>
            <a:ext cx="10058400" cy="55813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Proposed New System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10/15/2014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Architecture review board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7A27-7B70-4D5D-91CD-31E14CF1A6E2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84" y="937122"/>
            <a:ext cx="11042917" cy="528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0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Organizational Goals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OG-1</a:t>
            </a:r>
            <a:r>
              <a:rPr lang="en-US" dirty="0"/>
              <a:t>: Convenient Data Management through data centralization</a:t>
            </a:r>
          </a:p>
          <a:p>
            <a:r>
              <a:rPr lang="en-US" b="1" dirty="0"/>
              <a:t>OG-2</a:t>
            </a:r>
            <a:r>
              <a:rPr lang="en-US" dirty="0"/>
              <a:t>: Increase Operational Efficiency through automation</a:t>
            </a:r>
          </a:p>
          <a:p>
            <a:r>
              <a:rPr lang="en-US" b="1" dirty="0"/>
              <a:t>OG-3</a:t>
            </a:r>
            <a:r>
              <a:rPr lang="en-US" dirty="0"/>
              <a:t>: Increase number of users via website redesign</a:t>
            </a:r>
          </a:p>
          <a:p>
            <a:r>
              <a:rPr lang="en-US" b="1" dirty="0"/>
              <a:t>OG-4</a:t>
            </a:r>
            <a:r>
              <a:rPr lang="en-US" dirty="0"/>
              <a:t>: Raise funds through proposal of statistical </a:t>
            </a:r>
            <a:r>
              <a:rPr lang="en-US" dirty="0" smtClean="0"/>
              <a:t>data (</a:t>
            </a:r>
            <a:r>
              <a:rPr lang="en-US" dirty="0"/>
              <a:t>generated by report module)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10/15/2014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Architecture review board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7A27-7B70-4D5D-91CD-31E14CF1A6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233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185" y="1103630"/>
            <a:ext cx="10058400" cy="63373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Capability Goals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10/15/2014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Architecture review board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7A27-7B70-4D5D-91CD-31E14CF1A6E2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7" name="Table 55"/>
          <p:cNvGraphicFramePr/>
          <p:nvPr>
            <p:extLst>
              <p:ext uri="{D42A27DB-BD31-4B8C-83A1-F6EECF244321}">
                <p14:modId xmlns:p14="http://schemas.microsoft.com/office/powerpoint/2010/main" val="132258545"/>
              </p:ext>
            </p:extLst>
          </p:nvPr>
        </p:nvGraphicFramePr>
        <p:xfrm>
          <a:off x="450213" y="1847391"/>
          <a:ext cx="8144898" cy="4174603"/>
        </p:xfrm>
        <a:graphic>
          <a:graphicData uri="http://schemas.openxmlformats.org/drawingml/2006/table">
            <a:tbl>
              <a:tblPr firstRow="1" firstCol="1" bandRow="1"/>
              <a:tblGrid>
                <a:gridCol w="6506843"/>
                <a:gridCol w="1638055"/>
              </a:tblGrid>
              <a:tr h="465297">
                <a:tc>
                  <a:txBody>
                    <a:bodyPr/>
                    <a:lstStyle/>
                    <a:p>
                      <a:pPr lvl="0" defTabSz="914400"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500" b="1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Capability Goals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956B43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5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Priority Level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956B43"/>
                    </a:solidFill>
                  </a:tcPr>
                </a:tc>
              </a:tr>
              <a:tr h="474181">
                <a:tc>
                  <a:txBody>
                    <a:bodyPr/>
                    <a:lstStyle/>
                    <a:p>
                      <a:pPr lvl="0" algn="just" defTabSz="914400"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OC-1 Provide Online Registration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EEAE8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Must Have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EEAE8"/>
                    </a:solidFill>
                  </a:tcPr>
                </a:tc>
              </a:tr>
              <a:tr h="493596">
                <a:tc>
                  <a:txBody>
                    <a:bodyPr/>
                    <a:lstStyle/>
                    <a:p>
                      <a:pPr lvl="0" algn="just" defTabSz="914400"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OC-2 Provide Onsite Checkin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Must Have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547116">
                <a:tc>
                  <a:txBody>
                    <a:bodyPr/>
                    <a:lstStyle/>
                    <a:p>
                      <a:pPr lvl="0" algn="just" defTabSz="914400"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5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OC-3 Provide Online Feedback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EEAE8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Must Have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EEAE8"/>
                    </a:solidFill>
                  </a:tcPr>
                </a:tc>
              </a:tr>
              <a:tr h="584380">
                <a:tc>
                  <a:txBody>
                    <a:bodyPr/>
                    <a:lstStyle/>
                    <a:p>
                      <a:pPr lvl="0" algn="just" defTabSz="914400"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5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OC-4 Private Management Portal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Must Have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525315">
                <a:tc>
                  <a:txBody>
                    <a:bodyPr/>
                    <a:lstStyle/>
                    <a:p>
                      <a:pPr lvl="0" algn="just" defTabSz="914400"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5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OC-5 Automated Report Generation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EEAE8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Must Have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EEAE8"/>
                    </a:solidFill>
                  </a:tcPr>
                </a:tc>
              </a:tr>
              <a:tr h="566892">
                <a:tc>
                  <a:txBody>
                    <a:bodyPr/>
                    <a:lstStyle/>
                    <a:p>
                      <a:pPr lvl="0" algn="just" defTabSz="914400"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5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OC-6 Social Media Integration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May Have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517826">
                <a:tc>
                  <a:txBody>
                    <a:bodyPr/>
                    <a:lstStyle/>
                    <a:p>
                      <a:pPr lvl="0" algn="just" defTabSz="914400"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5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OC-7 Provide Blogs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15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May Have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EEAE8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3908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2877" y="1028039"/>
            <a:ext cx="10058400" cy="69420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Level of Service Goals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10/15/2014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Architecture review board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7A27-7B70-4D5D-91CD-31E14CF1A6E2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794" y="2237496"/>
            <a:ext cx="10815986" cy="223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34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Onsite Check-in System should run on Windows XP</a:t>
            </a:r>
          </a:p>
          <a:p>
            <a:r>
              <a:rPr lang="en-US" dirty="0"/>
              <a:t>The NDI/NCS to be used during the development should not incur additional cost</a:t>
            </a:r>
          </a:p>
          <a:p>
            <a:r>
              <a:rPr lang="en-US" dirty="0"/>
              <a:t>Neon CRM should be used as the centralized repository for storing details of users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10/15/2014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Architecture review board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7A27-7B70-4D5D-91CD-31E14CF1A6E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825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10/15/2014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Architecture review board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7A27-7B70-4D5D-91CD-31E14CF1A6E2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209" y="995162"/>
            <a:ext cx="7023968" cy="521275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414790" y="136064"/>
            <a:ext cx="10058400" cy="60349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/>
              <a:t>Business Workflow: check-in system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30871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Strengths &amp; Concerns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Brian </a:t>
            </a:r>
            <a:r>
              <a:rPr lang="en-US" dirty="0" err="1" smtClean="0"/>
              <a:t>bousman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10/15/2014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Architecture review board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7A27-7B70-4D5D-91CD-31E14CF1A6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61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10/15/2014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Architecture review board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7A27-7B70-4D5D-91CD-31E14CF1A6E2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835" y="1028039"/>
            <a:ext cx="8306958" cy="511940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460148" y="105828"/>
            <a:ext cx="10058400" cy="69420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/>
              <a:t>Business Workflow: feedback system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38187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10/15/2014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Architecture review board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7A27-7B70-4D5D-91CD-31E14CF1A6E2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719" y="725674"/>
            <a:ext cx="6367256" cy="5739252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1550866" y="105828"/>
            <a:ext cx="10058400" cy="61861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Business Workflow: registration system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05996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Organizational Transformations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4203" y="2299281"/>
            <a:ext cx="10475302" cy="3249104"/>
          </a:xfrm>
        </p:spPr>
        <p:txBody>
          <a:bodyPr>
            <a:normAutofit/>
          </a:bodyPr>
          <a:lstStyle/>
          <a:p>
            <a:pPr marL="0" indent="0">
              <a:buNone/>
              <a:defRPr sz="1800">
                <a:solidFill>
                  <a:srgbClr val="000000"/>
                </a:solidFill>
                <a:effectLst/>
              </a:defRPr>
            </a:pPr>
            <a:endParaRPr lang="en-US" dirty="0">
              <a:solidFill>
                <a:srgbClr val="5E524C"/>
              </a:solidFill>
            </a:endParaRPr>
          </a:p>
          <a:p>
            <a:r>
              <a:rPr lang="en-US" dirty="0" smtClean="0">
                <a:solidFill>
                  <a:srgbClr val="5E524C"/>
                </a:solidFill>
              </a:rPr>
              <a:t>The </a:t>
            </a:r>
            <a:r>
              <a:rPr lang="en-US" dirty="0">
                <a:solidFill>
                  <a:srgbClr val="5E524C"/>
                </a:solidFill>
              </a:rPr>
              <a:t>staff working at WaW needs to be trained on the usage of Wordpress engine, report module and the usage of online file sharing tool</a:t>
            </a:r>
          </a:p>
          <a:p>
            <a:pPr lvl="0"/>
            <a:endParaRPr lang="en-US" dirty="0" smtClean="0">
              <a:solidFill>
                <a:srgbClr val="5E524C"/>
              </a:solidFill>
            </a:endParaRPr>
          </a:p>
          <a:p>
            <a:pPr lvl="0"/>
            <a:r>
              <a:rPr lang="en-US" dirty="0" smtClean="0">
                <a:solidFill>
                  <a:srgbClr val="5E524C"/>
                </a:solidFill>
              </a:rPr>
              <a:t>Staff </a:t>
            </a:r>
            <a:r>
              <a:rPr lang="en-US" dirty="0">
                <a:solidFill>
                  <a:srgbClr val="5E524C"/>
                </a:solidFill>
              </a:rPr>
              <a:t>should be taught the usage of </a:t>
            </a:r>
            <a:r>
              <a:rPr lang="en-US" dirty="0" err="1">
                <a:solidFill>
                  <a:srgbClr val="5E524C"/>
                </a:solidFill>
              </a:rPr>
              <a:t>PhpMyAdmin</a:t>
            </a:r>
            <a:r>
              <a:rPr lang="en-US" dirty="0">
                <a:solidFill>
                  <a:srgbClr val="5E524C"/>
                </a:solidFill>
              </a:rPr>
              <a:t> for accessing database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10/15/2014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Architecture review board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7A27-7B70-4D5D-91CD-31E14CF1A6E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814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Operational Transformations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057389"/>
            <a:ext cx="10058400" cy="4023360"/>
          </a:xfrm>
        </p:spPr>
        <p:txBody>
          <a:bodyPr>
            <a:normAutofit/>
          </a:bodyPr>
          <a:lstStyle/>
          <a:p>
            <a:pPr marL="246897" indent="-246897" defTabSz="324493">
              <a:spcBef>
                <a:spcPts val="1758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lang="en-US" dirty="0">
                <a:solidFill>
                  <a:schemeClr val="tx1"/>
                </a:solidFill>
                <a:effectLst>
                  <a:outerShdw blurRad="20066" dist="20066" dir="5520000" rotWithShape="0">
                    <a:srgbClr val="FFFFFF">
                      <a:alpha val="71999"/>
                    </a:srgbClr>
                  </a:outerShdw>
                </a:effectLst>
              </a:rPr>
              <a:t>Elimination of email as the medium for sharing of the documents by the board </a:t>
            </a:r>
            <a:r>
              <a:rPr lang="en-US" dirty="0" smtClean="0">
                <a:solidFill>
                  <a:schemeClr val="tx1"/>
                </a:solidFill>
                <a:effectLst>
                  <a:outerShdw blurRad="20066" dist="20066" dir="5520000" rotWithShape="0">
                    <a:srgbClr val="FFFFFF">
                      <a:alpha val="71999"/>
                    </a:srgbClr>
                  </a:outerShdw>
                </a:effectLst>
              </a:rPr>
              <a:t>members</a:t>
            </a:r>
          </a:p>
          <a:p>
            <a:pPr marL="246897" indent="-246897" defTabSz="324493">
              <a:spcBef>
                <a:spcPts val="1758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lang="en-US" dirty="0" smtClean="0">
                <a:solidFill>
                  <a:schemeClr val="tx1"/>
                </a:solidFill>
                <a:effectLst>
                  <a:outerShdw blurRad="20066" dist="20066" dir="5520000" rotWithShape="0">
                    <a:srgbClr val="FFFFFF">
                      <a:alpha val="71999"/>
                    </a:srgbClr>
                  </a:outerShdw>
                </a:effectLst>
              </a:rPr>
              <a:t>Elimination </a:t>
            </a:r>
            <a:r>
              <a:rPr lang="en-US" dirty="0">
                <a:solidFill>
                  <a:schemeClr val="tx1"/>
                </a:solidFill>
                <a:effectLst>
                  <a:outerShdw blurRad="20066" dist="20066" dir="5520000" rotWithShape="0">
                    <a:srgbClr val="FFFFFF">
                      <a:alpha val="71999"/>
                    </a:srgbClr>
                  </a:outerShdw>
                </a:effectLst>
              </a:rPr>
              <a:t>of manual report generation by the </a:t>
            </a:r>
            <a:r>
              <a:rPr lang="en-US" dirty="0" err="1">
                <a:solidFill>
                  <a:schemeClr val="tx1"/>
                </a:solidFill>
                <a:effectLst>
                  <a:outerShdw blurRad="20066" dist="20066" dir="5520000" rotWithShape="0">
                    <a:srgbClr val="FFFFFF">
                      <a:alpha val="71999"/>
                    </a:srgbClr>
                  </a:outerShdw>
                </a:effectLst>
              </a:rPr>
              <a:t>Sysadmins</a:t>
            </a:r>
            <a:endParaRPr lang="en-US" dirty="0">
              <a:solidFill>
                <a:schemeClr val="tx1"/>
              </a:solidFill>
              <a:effectLst>
                <a:outerShdw blurRad="20066" dist="20066" dir="5520000" rotWithShape="0">
                  <a:srgbClr val="FFFFFF">
                    <a:alpha val="71999"/>
                  </a:srgbClr>
                </a:outerShdw>
              </a:effectLst>
            </a:endParaRPr>
          </a:p>
          <a:p>
            <a:pPr marL="246897" indent="-246897" defTabSz="324493">
              <a:spcBef>
                <a:spcPts val="1758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lang="en-US" dirty="0">
                <a:solidFill>
                  <a:schemeClr val="tx1"/>
                </a:solidFill>
                <a:effectLst>
                  <a:outerShdw blurRad="20066" dist="20066" dir="5520000" rotWithShape="0">
                    <a:srgbClr val="FFFFFF">
                      <a:alpha val="71999"/>
                    </a:srgbClr>
                  </a:outerShdw>
                </a:effectLst>
              </a:rPr>
              <a:t>The elimination of time consuming manual entry into Neon CRM by the staff. Use of online form instead of this</a:t>
            </a:r>
          </a:p>
          <a:p>
            <a:pPr marL="246897" indent="-246897" defTabSz="324493">
              <a:spcBef>
                <a:spcPts val="1758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lang="en-US" dirty="0">
                <a:solidFill>
                  <a:schemeClr val="tx1"/>
                </a:solidFill>
                <a:effectLst>
                  <a:outerShdw blurRad="20066" dist="20066" dir="5520000" rotWithShape="0">
                    <a:srgbClr val="FFFFFF">
                      <a:alpha val="71999"/>
                    </a:srgbClr>
                  </a:outerShdw>
                </a:effectLst>
              </a:rPr>
              <a:t>Elimination of staff to make telephonic calls to each client individually. Replaced by the online feedback form</a:t>
            </a:r>
          </a:p>
          <a:p>
            <a:pPr marL="246897" indent="-246897" defTabSz="324493">
              <a:spcBef>
                <a:spcPts val="1758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lang="en-US" dirty="0">
                <a:solidFill>
                  <a:schemeClr val="tx1"/>
                </a:solidFill>
                <a:effectLst>
                  <a:outerShdw blurRad="20066" dist="20066" dir="5520000" rotWithShape="0">
                    <a:srgbClr val="FFFFFF">
                      <a:alpha val="71999"/>
                    </a:srgbClr>
                  </a:outerShdw>
                </a:effectLst>
              </a:rPr>
              <a:t>Funders have a detailed statistics about the turnout of the users and whether their money is worth spending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10/15/2014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Architecture review board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7A27-7B70-4D5D-91CD-31E14CF1A6E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926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Praneet Surana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10/15/2014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Architecture review board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7A27-7B70-4D5D-91CD-31E14CF1A6E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89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Win Condition (WC_3189): Registration form</a:t>
            </a:r>
          </a:p>
          <a:p>
            <a:pPr marL="800100" lvl="2" indent="0">
              <a:buNone/>
            </a:pPr>
            <a:r>
              <a:rPr lang="en-US" sz="2200" dirty="0"/>
              <a:t>As a </a:t>
            </a:r>
            <a:r>
              <a:rPr lang="en-US" sz="2200" dirty="0" smtClean="0"/>
              <a:t>user </a:t>
            </a:r>
            <a:r>
              <a:rPr lang="en-US" sz="2200" dirty="0"/>
              <a:t>I can register online so that I can save time entering the data manually. (Demographics, personal information)</a:t>
            </a:r>
          </a:p>
          <a:p>
            <a:r>
              <a:rPr lang="en-US" sz="2400" b="1" dirty="0"/>
              <a:t>Win Condition (WC_3192): Feedback</a:t>
            </a:r>
          </a:p>
          <a:p>
            <a:pPr marL="800100" lvl="2" indent="0">
              <a:buNone/>
            </a:pPr>
            <a:r>
              <a:rPr lang="en-US" sz="2200" dirty="0"/>
              <a:t>As a </a:t>
            </a:r>
            <a:r>
              <a:rPr lang="en-US" sz="2200" dirty="0" smtClean="0"/>
              <a:t>user </a:t>
            </a:r>
            <a:r>
              <a:rPr lang="en-US" sz="2200" dirty="0"/>
              <a:t>I can provide an online feedback as per my convenience and in private.</a:t>
            </a:r>
          </a:p>
          <a:p>
            <a:r>
              <a:rPr lang="en-US" sz="2400" b="1" dirty="0"/>
              <a:t>Win Condition (WC_3190): Online Check-in</a:t>
            </a:r>
          </a:p>
          <a:p>
            <a:pPr marL="800100" lvl="2" indent="0">
              <a:buNone/>
            </a:pPr>
            <a:r>
              <a:rPr lang="en-US" sz="2200" dirty="0"/>
              <a:t>As a </a:t>
            </a:r>
            <a:r>
              <a:rPr lang="en-US" sz="2200" dirty="0" smtClean="0"/>
              <a:t>user </a:t>
            </a:r>
            <a:r>
              <a:rPr lang="en-US" sz="2200" dirty="0"/>
              <a:t>I can check-in online, (must be validated by neon </a:t>
            </a:r>
            <a:r>
              <a:rPr lang="en-US" sz="2200" dirty="0" err="1"/>
              <a:t>crm</a:t>
            </a:r>
            <a:r>
              <a:rPr lang="en-US" sz="2200" dirty="0"/>
              <a:t> - phone </a:t>
            </a:r>
            <a:r>
              <a:rPr lang="en-US" sz="2200" dirty="0" err="1"/>
              <a:t>nos</a:t>
            </a:r>
            <a:r>
              <a:rPr lang="en-US" sz="2200" dirty="0"/>
              <a:t> and event registered for) for multiple services so that I save time. Online pertains to the intranet at </a:t>
            </a:r>
            <a:r>
              <a:rPr lang="en-US" sz="2200" dirty="0" err="1"/>
              <a:t>WaW</a:t>
            </a:r>
            <a:r>
              <a:rPr lang="en-US" sz="2200" dirty="0"/>
              <a:t> center</a:t>
            </a:r>
            <a:r>
              <a:rPr lang="en-US" sz="2200" dirty="0" smtClean="0"/>
              <a:t>.</a:t>
            </a:r>
            <a:endParaRPr lang="en-US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10/15/2014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Architecture review board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7A27-7B70-4D5D-91CD-31E14CF1A6E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266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Personnel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b="1" dirty="0"/>
              <a:t>Win Condition (WC_3379): Report Generation</a:t>
            </a:r>
          </a:p>
          <a:p>
            <a:pPr marL="800100" lvl="2" indent="0">
              <a:buNone/>
            </a:pPr>
            <a:r>
              <a:rPr lang="en-US" sz="2200" dirty="0"/>
              <a:t>As a </a:t>
            </a:r>
            <a:r>
              <a:rPr lang="en-US" sz="2200" dirty="0" err="1"/>
              <a:t>WaW</a:t>
            </a:r>
            <a:r>
              <a:rPr lang="en-US" sz="2200" dirty="0"/>
              <a:t> IT personnel I can generate reports so that I can </a:t>
            </a:r>
            <a:r>
              <a:rPr lang="en-US" sz="2200" dirty="0" err="1"/>
              <a:t>analyse</a:t>
            </a:r>
            <a:r>
              <a:rPr lang="en-US" sz="2200" dirty="0"/>
              <a:t> how many clients got job and how long they have been at their job. Just read a phone number (unique id) for a client from the CRM and store it off the neon </a:t>
            </a:r>
            <a:r>
              <a:rPr lang="en-US" sz="2200" dirty="0" err="1"/>
              <a:t>crm</a:t>
            </a:r>
            <a:r>
              <a:rPr lang="en-US" sz="2200" dirty="0"/>
              <a:t> and maintain the most recent feedback only.</a:t>
            </a:r>
            <a:endParaRPr lang="en-US" sz="2200" b="1" dirty="0"/>
          </a:p>
          <a:p>
            <a:r>
              <a:rPr lang="en-US" sz="2400" b="1" dirty="0"/>
              <a:t>Win Condition (WC_3374): Report Generation</a:t>
            </a:r>
          </a:p>
          <a:p>
            <a:pPr marL="800100" lvl="2" indent="0">
              <a:buNone/>
            </a:pPr>
            <a:r>
              <a:rPr lang="en-US" sz="2200" dirty="0"/>
              <a:t>As a </a:t>
            </a:r>
            <a:r>
              <a:rPr lang="en-US" sz="2200" dirty="0" err="1"/>
              <a:t>WaW</a:t>
            </a:r>
            <a:r>
              <a:rPr lang="en-US" sz="2200" dirty="0"/>
              <a:t> IT personnel I can generate reports so that I can the number of times a client uses the center</a:t>
            </a:r>
          </a:p>
          <a:p>
            <a:r>
              <a:rPr lang="en-US" sz="2400" b="1" dirty="0"/>
              <a:t>Win Condition (WC_3373): Report generation</a:t>
            </a:r>
          </a:p>
          <a:p>
            <a:pPr marL="800100" lvl="2" indent="0">
              <a:buNone/>
            </a:pPr>
            <a:r>
              <a:rPr lang="en-US" sz="2200" dirty="0"/>
              <a:t>As a </a:t>
            </a:r>
            <a:r>
              <a:rPr lang="en-US" sz="2200" dirty="0" err="1"/>
              <a:t>WaW</a:t>
            </a:r>
            <a:r>
              <a:rPr lang="en-US" sz="2200" dirty="0"/>
              <a:t> IT personnel I can generate reports so that I can capture the first time clients entering the </a:t>
            </a:r>
            <a:r>
              <a:rPr lang="en-US" sz="2200" dirty="0" smtClean="0"/>
              <a:t>center</a:t>
            </a:r>
            <a:endParaRPr lang="en-US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10/15/2014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Architecture review board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7A27-7B70-4D5D-91CD-31E14CF1A6E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202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Personnel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2400" b="1" dirty="0"/>
              <a:t>Win Condition (WC_3377): Report generation</a:t>
            </a:r>
          </a:p>
          <a:p>
            <a:pPr marL="800100" lvl="2" indent="0">
              <a:buNone/>
            </a:pPr>
            <a:r>
              <a:rPr lang="en-US" sz="2200" dirty="0"/>
              <a:t>As a </a:t>
            </a:r>
            <a:r>
              <a:rPr lang="en-US" sz="2200" dirty="0" err="1"/>
              <a:t>WaW</a:t>
            </a:r>
            <a:r>
              <a:rPr lang="en-US" sz="2200" dirty="0"/>
              <a:t> IT personnel I can generate reports so that I can track how many clients showed up for the counseling session.</a:t>
            </a:r>
          </a:p>
          <a:p>
            <a:pPr marL="800100" lvl="2" indent="0">
              <a:lnSpc>
                <a:spcPct val="70000"/>
              </a:lnSpc>
              <a:buNone/>
            </a:pPr>
            <a:endParaRPr lang="en-US" sz="2000" dirty="0"/>
          </a:p>
          <a:p>
            <a:r>
              <a:rPr lang="en-US" sz="2400" b="1" dirty="0"/>
              <a:t>Win Condition (WC_3195): Social Media Integration (Potentially Agreed)</a:t>
            </a:r>
          </a:p>
          <a:p>
            <a:pPr marL="800100" lvl="2" indent="0">
              <a:buNone/>
            </a:pPr>
            <a:r>
              <a:rPr lang="en-US" sz="2200" dirty="0"/>
              <a:t>As a member of </a:t>
            </a:r>
            <a:r>
              <a:rPr lang="en-US" sz="2200" dirty="0" err="1"/>
              <a:t>WaW</a:t>
            </a:r>
            <a:r>
              <a:rPr lang="en-US" sz="2200" dirty="0"/>
              <a:t> I can integrate social media on the website so that we can keep our users up-to date about latest events. Whenever a major update is published on the website, there should be a button to confirm the IT personnel if he/she wants to post it onto social </a:t>
            </a:r>
            <a:r>
              <a:rPr lang="en-US" sz="2200" dirty="0" smtClean="0"/>
              <a:t>media</a:t>
            </a:r>
            <a:endParaRPr lang="en-US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10/15/2014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Architecture review board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7A27-7B70-4D5D-91CD-31E14CF1A6E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77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Board Members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Win Condition (WC_3193): Private Management Portal </a:t>
            </a:r>
          </a:p>
          <a:p>
            <a:pPr marL="800100" lvl="2" indent="0">
              <a:buNone/>
            </a:pPr>
            <a:r>
              <a:rPr lang="en-US" sz="2200" dirty="0"/>
              <a:t>As a Board member at </a:t>
            </a:r>
            <a:r>
              <a:rPr lang="en-US" sz="2200" dirty="0" err="1"/>
              <a:t>WaW</a:t>
            </a:r>
            <a:r>
              <a:rPr lang="en-US" sz="2200" dirty="0"/>
              <a:t> I can access the private portal so that I can share, view board documents. Board members will upload documents to </a:t>
            </a:r>
            <a:r>
              <a:rPr lang="en-US" sz="2200" dirty="0" err="1"/>
              <a:t>google</a:t>
            </a:r>
            <a:r>
              <a:rPr lang="en-US" sz="2200" dirty="0"/>
              <a:t> drive.</a:t>
            </a:r>
          </a:p>
          <a:p>
            <a:pPr marL="800100" lvl="2" indent="0">
              <a:buNone/>
            </a:pPr>
            <a:endParaRPr lang="en-US" sz="2200" dirty="0"/>
          </a:p>
          <a:p>
            <a:r>
              <a:rPr lang="en-US" sz="2400" b="1" dirty="0"/>
              <a:t>Win Condition (WC_3196): Blogging</a:t>
            </a:r>
          </a:p>
          <a:p>
            <a:pPr marL="800100" lvl="2" indent="0">
              <a:buNone/>
            </a:pPr>
            <a:r>
              <a:rPr lang="en-US" sz="2200" dirty="0"/>
              <a:t>As a member of </a:t>
            </a:r>
            <a:r>
              <a:rPr lang="en-US" sz="2200" dirty="0" err="1"/>
              <a:t>WaW</a:t>
            </a:r>
            <a:r>
              <a:rPr lang="en-US" sz="2200" dirty="0"/>
              <a:t> I can publish blogs on the website so that we can keep our users up-to date about latest events and increase interactivity.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10/15/2014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Architecture review board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7A27-7B70-4D5D-91CD-31E14CF1A6E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46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Win Condition (WC_3197): Deployment</a:t>
            </a:r>
          </a:p>
          <a:p>
            <a:pPr marL="800100" lvl="2" indent="0">
              <a:buNone/>
            </a:pPr>
            <a:r>
              <a:rPr lang="en-US" sz="2200" dirty="0"/>
              <a:t>The </a:t>
            </a:r>
            <a:r>
              <a:rPr lang="en-US" sz="2200" dirty="0" err="1"/>
              <a:t>WaW</a:t>
            </a:r>
            <a:r>
              <a:rPr lang="en-US" sz="2200" dirty="0"/>
              <a:t> website shall use the existing </a:t>
            </a:r>
            <a:r>
              <a:rPr lang="en-US" sz="2200" dirty="0" err="1"/>
              <a:t>G</a:t>
            </a:r>
            <a:r>
              <a:rPr lang="en-US" sz="2200" dirty="0" err="1" smtClean="0"/>
              <a:t>oDaddy</a:t>
            </a:r>
            <a:r>
              <a:rPr lang="en-US" sz="2200" dirty="0" smtClean="0"/>
              <a:t> </a:t>
            </a:r>
            <a:r>
              <a:rPr lang="en-US" sz="2200" dirty="0"/>
              <a:t>account</a:t>
            </a:r>
            <a:r>
              <a:rPr lang="en-US" sz="2200" dirty="0" smtClean="0"/>
              <a:t>.</a:t>
            </a:r>
            <a:endParaRPr lang="en-US" dirty="0"/>
          </a:p>
          <a:p>
            <a:r>
              <a:rPr lang="en-US" sz="2400" b="1" dirty="0"/>
              <a:t>Win Condition (WC_3198): Tools and Languages</a:t>
            </a:r>
          </a:p>
          <a:p>
            <a:pPr marL="800100" lvl="2" indent="0">
              <a:buNone/>
            </a:pPr>
            <a:r>
              <a:rPr lang="en-US" sz="2200" dirty="0"/>
              <a:t>The </a:t>
            </a:r>
            <a:r>
              <a:rPr lang="en-US" sz="2200" dirty="0" err="1"/>
              <a:t>WaW</a:t>
            </a:r>
            <a:r>
              <a:rPr lang="en-US" sz="2200" dirty="0"/>
              <a:t> website shall use </a:t>
            </a:r>
            <a:r>
              <a:rPr lang="en-US" sz="2200" dirty="0" err="1"/>
              <a:t>Wordpress</a:t>
            </a:r>
            <a:r>
              <a:rPr lang="en-US" sz="2200" dirty="0" smtClean="0"/>
              <a:t>.</a:t>
            </a:r>
            <a:endParaRPr lang="en-US" sz="2600" dirty="0"/>
          </a:p>
          <a:p>
            <a:r>
              <a:rPr lang="en-US" sz="2400" b="1" dirty="0"/>
              <a:t>Win Condition (</a:t>
            </a:r>
            <a:r>
              <a:rPr lang="en-US" sz="2400" b="1" dirty="0" smtClean="0"/>
              <a:t>WC_3481)</a:t>
            </a:r>
            <a:r>
              <a:rPr lang="en-US" sz="2400" b="1" dirty="0"/>
              <a:t>: </a:t>
            </a:r>
            <a:r>
              <a:rPr lang="en-US" sz="2400" b="1" dirty="0" smtClean="0"/>
              <a:t>Deployment</a:t>
            </a:r>
            <a:endParaRPr lang="en-US" sz="2400" b="1" dirty="0"/>
          </a:p>
          <a:p>
            <a:pPr marL="800100" lvl="2" indent="0">
              <a:buNone/>
            </a:pPr>
            <a:r>
              <a:rPr lang="en-US" sz="2200" dirty="0" smtClean="0"/>
              <a:t>The Onsite check-in shall use WAMP Server.</a:t>
            </a:r>
            <a:endParaRPr lang="en-US" sz="2200" dirty="0"/>
          </a:p>
          <a:p>
            <a:pPr marL="324612" indent="0">
              <a:buNone/>
            </a:pPr>
            <a:endParaRPr lang="en-US" sz="2800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10/15/2014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Architecture review board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7A27-7B70-4D5D-91CD-31E14CF1A6E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66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Strong and Weak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Strengths</a:t>
            </a:r>
          </a:p>
          <a:p>
            <a:pPr lvl="1"/>
            <a:r>
              <a:rPr lang="en-US" dirty="0" smtClean="0"/>
              <a:t>Operational View</a:t>
            </a:r>
          </a:p>
          <a:p>
            <a:pPr lvl="2"/>
            <a:r>
              <a:rPr lang="en-US" dirty="0" smtClean="0"/>
              <a:t>Great positive team interaction</a:t>
            </a:r>
          </a:p>
          <a:p>
            <a:pPr lvl="1"/>
            <a:r>
              <a:rPr lang="en-US" dirty="0" smtClean="0"/>
              <a:t>Technical View</a:t>
            </a:r>
          </a:p>
          <a:p>
            <a:pPr lvl="2"/>
            <a:r>
              <a:rPr lang="en-US" dirty="0" smtClean="0"/>
              <a:t>Good individual experience with the technologies needed for this project</a:t>
            </a:r>
          </a:p>
          <a:p>
            <a:r>
              <a:rPr lang="en-US" dirty="0" smtClean="0"/>
              <a:t>Weaknesses</a:t>
            </a:r>
          </a:p>
          <a:p>
            <a:pPr lvl="1"/>
            <a:r>
              <a:rPr lang="en-US" dirty="0" smtClean="0"/>
              <a:t>Operational View</a:t>
            </a:r>
          </a:p>
          <a:p>
            <a:pPr lvl="2"/>
            <a:r>
              <a:rPr lang="en-US" dirty="0" smtClean="0"/>
              <a:t>Busy work/school schedules make meetings difficult to arrange</a:t>
            </a:r>
          </a:p>
          <a:p>
            <a:pPr lvl="2"/>
            <a:r>
              <a:rPr lang="en-US" dirty="0" smtClean="0"/>
              <a:t>Team has never worked together before</a:t>
            </a:r>
          </a:p>
          <a:p>
            <a:pPr lvl="1"/>
            <a:r>
              <a:rPr lang="en-US" dirty="0" smtClean="0"/>
              <a:t>Technical View</a:t>
            </a:r>
          </a:p>
          <a:p>
            <a:pPr lvl="2"/>
            <a:r>
              <a:rPr lang="en-US" dirty="0" smtClean="0"/>
              <a:t>No familiarity with key part of customer software (Neon CRM)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10/15/2014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Architecture review board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7A27-7B70-4D5D-91CD-31E14CF1A6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961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Prototyping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Nishant</a:t>
            </a:r>
            <a:r>
              <a:rPr lang="en-US" dirty="0" smtClean="0"/>
              <a:t> </a:t>
            </a:r>
            <a:r>
              <a:rPr lang="en-US" dirty="0" err="1" smtClean="0"/>
              <a:t>Jani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10/15/2014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Architecture review board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7A27-7B70-4D5D-91CD-31E14CF1A6E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5317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Prototyping via UI Designing</a:t>
            </a:r>
          </a:p>
          <a:p>
            <a:r>
              <a:rPr lang="en-US" dirty="0"/>
              <a:t>Demonstrating Neon CRM REST API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10/15/2014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Architecture review board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7A27-7B70-4D5D-91CD-31E14CF1A6E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2639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Prototyping via UI Designing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2091138"/>
            <a:ext cx="10353541" cy="295465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What 	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Win Condition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 (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WC_3189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):	 </a:t>
            </a:r>
            <a:r>
              <a:rPr lang="en-US" altLang="en-US" sz="1600" dirty="0">
                <a:cs typeface="Arial" panose="020B0604020202020204" pitchFamily="34" charset="0"/>
              </a:rPr>
              <a:t>As a client I can register online so that I can save time entering the data 	manually.  (Demographics, personal information) </a:t>
            </a:r>
            <a:r>
              <a:rPr lang="en-US" altLang="en-US" sz="1600" dirty="0" smtClean="0"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600" dirty="0">
                <a:cs typeface="Arial" panose="020B0604020202020204" pitchFamily="34" charset="0"/>
              </a:rPr>
              <a:t>	</a:t>
            </a:r>
            <a:r>
              <a:rPr lang="en-US" altLang="en-US" sz="1600" b="1" dirty="0">
                <a:solidFill>
                  <a:srgbClr val="000000"/>
                </a:solidFill>
                <a:cs typeface="Arial" panose="020B0604020202020204" pitchFamily="34" charset="0"/>
              </a:rPr>
              <a:t>Win Condition(WC_3192): </a:t>
            </a:r>
            <a:r>
              <a:rPr lang="en-US" altLang="en-US" sz="1600" dirty="0" smtClean="0">
                <a:cs typeface="Arial" panose="020B0604020202020204" pitchFamily="34" charset="0"/>
              </a:rPr>
              <a:t>As a client I can provide an online feedback as per my convenience and in 	private.</a:t>
            </a:r>
            <a:endParaRPr lang="en-US" altLang="en-US" sz="1600" dirty="0"/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lvl="0" indent="0" fontAlgn="ctr">
              <a:lnSpc>
                <a:spcPct val="100000"/>
              </a:lnSpc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Why </a:t>
            </a:r>
            <a:r>
              <a:rPr lang="en-US" altLang="en-US" sz="1600" b="1" dirty="0"/>
              <a:t>	</a:t>
            </a:r>
            <a:r>
              <a:rPr lang="en-US" altLang="en-US" sz="1600" dirty="0" smtClean="0"/>
              <a:t>There are </a:t>
            </a:r>
            <a:r>
              <a:rPr lang="en-US" altLang="en-US" sz="1600" b="1" dirty="0" smtClean="0"/>
              <a:t>no mocks </a:t>
            </a:r>
            <a:r>
              <a:rPr lang="en-US" altLang="en-US" sz="1600" dirty="0" smtClean="0"/>
              <a:t>up or any </a:t>
            </a:r>
            <a:r>
              <a:rPr lang="en-US" altLang="en-US" sz="1600" b="1" dirty="0" smtClean="0"/>
              <a:t>requirements specified </a:t>
            </a:r>
            <a:r>
              <a:rPr lang="en-US" altLang="en-US" sz="1600" dirty="0" smtClean="0"/>
              <a:t>for the UI.</a:t>
            </a:r>
            <a:endParaRPr kumimoji="0" lang="en-US" altLang="en-US" sz="16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1600" b="1" dirty="0"/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How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16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487" y="3657930"/>
            <a:ext cx="6329566" cy="264303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179348" y="3579215"/>
            <a:ext cx="346184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Buying information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10/15/2014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Architecture review board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7A27-7B70-4D5D-91CD-31E14CF1A6E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321" y="107548"/>
            <a:ext cx="10515600" cy="1325563"/>
          </a:xfrm>
        </p:spPr>
        <p:txBody>
          <a:bodyPr/>
          <a:lstStyle/>
          <a:p>
            <a:r>
              <a:rPr lang="en-US" dirty="0" smtClean="0"/>
              <a:t>Online Registration Form</a:t>
            </a:r>
            <a:endParaRPr lang="en-US" dirty="0"/>
          </a:p>
        </p:txBody>
      </p:sp>
      <p:pic>
        <p:nvPicPr>
          <p:cNvPr id="2050" name="Picture 2" descr="r1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50" y="1549021"/>
            <a:ext cx="9553896" cy="4619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10/15/2014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Architecture review board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7A27-7B70-4D5D-91CD-31E14CF1A6E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524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Registration Form - II</a:t>
            </a:r>
            <a:endParaRPr lang="en-US" dirty="0"/>
          </a:p>
        </p:txBody>
      </p:sp>
      <p:pic>
        <p:nvPicPr>
          <p:cNvPr id="4" name="Content Placeholder 3" descr="r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10" y="1785938"/>
            <a:ext cx="877024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10/15/2014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Architecture review board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7A27-7B70-4D5D-91CD-31E14CF1A6E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83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Registration Form - III</a:t>
            </a:r>
            <a:endParaRPr lang="en-US" dirty="0"/>
          </a:p>
        </p:txBody>
      </p:sp>
      <p:pic>
        <p:nvPicPr>
          <p:cNvPr id="3074" name="Picture 2" descr="r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831" y="1785938"/>
            <a:ext cx="8588059" cy="4259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10/15/2014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Architecture review board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7A27-7B70-4D5D-91CD-31E14CF1A6E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31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321" y="121634"/>
            <a:ext cx="10515600" cy="1325563"/>
          </a:xfrm>
        </p:spPr>
        <p:txBody>
          <a:bodyPr/>
          <a:lstStyle/>
          <a:p>
            <a:r>
              <a:rPr lang="en-US" dirty="0" smtClean="0"/>
              <a:t>Online Feedback Form</a:t>
            </a:r>
            <a:endParaRPr lang="en-US" dirty="0"/>
          </a:p>
        </p:txBody>
      </p:sp>
      <p:pic>
        <p:nvPicPr>
          <p:cNvPr id="4098" name="Picture 2" descr="f1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87" y="1447197"/>
            <a:ext cx="9628635" cy="4775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10/15/2014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Architecture review board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7A27-7B70-4D5D-91CD-31E14CF1A6E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19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Feedback Form - II</a:t>
            </a:r>
            <a:endParaRPr lang="en-US" dirty="0"/>
          </a:p>
        </p:txBody>
      </p:sp>
      <p:pic>
        <p:nvPicPr>
          <p:cNvPr id="5122" name="Picture 2" descr="f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496" y="1776413"/>
            <a:ext cx="8207248" cy="4558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10/15/2014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Architecture review board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7A27-7B70-4D5D-91CD-31E14CF1A6E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06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3761"/>
            <a:ext cx="10515600" cy="124473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Demonstrating Neon CRM REST API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eaLnBrk="0" fontAlgn="ctr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b="1" dirty="0"/>
              <a:t>What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 	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Win Condition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 (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WC_3199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):</a:t>
            </a:r>
            <a:r>
              <a:rPr lang="en-US" altLang="en-US" sz="24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sz="2400" dirty="0" smtClean="0"/>
              <a:t>The system will </a:t>
            </a:r>
            <a:r>
              <a:rPr lang="en-US" sz="2400" dirty="0"/>
              <a:t>use Neon CRM as its data store.</a:t>
            </a:r>
            <a:r>
              <a:rPr lang="en-US" altLang="en-US" sz="2400" dirty="0" smtClean="0">
                <a:cs typeface="Arial" panose="020B0604020202020204" pitchFamily="34" charset="0"/>
              </a:rPr>
              <a:t>	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lvl="0" indent="0" fontAlgn="ctr">
              <a:lnSpc>
                <a:spcPct val="100000"/>
              </a:lnSpc>
              <a:buNone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Why </a:t>
            </a:r>
            <a:r>
              <a:rPr lang="en-US" altLang="en-US" sz="2400" b="1" dirty="0" smtClean="0"/>
              <a:t>	</a:t>
            </a:r>
            <a:r>
              <a:rPr lang="en-US" altLang="en-US" sz="2400" dirty="0" smtClean="0"/>
              <a:t>The API to communicate to Neon CRM is in </a:t>
            </a:r>
            <a:r>
              <a:rPr lang="en-US" altLang="en-US" sz="2400" b="1" dirty="0" smtClean="0"/>
              <a:t>Beta Stage</a:t>
            </a:r>
            <a:r>
              <a:rPr lang="en-US" altLang="en-US" sz="2400" dirty="0" smtClean="0"/>
              <a:t>.</a:t>
            </a:r>
          </a:p>
          <a:p>
            <a:pPr marL="0" lvl="0" indent="0" fontAlgn="ctr">
              <a:lnSpc>
                <a:spcPct val="100000"/>
              </a:lnSpc>
              <a:buNone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Crucial </a:t>
            </a:r>
            <a:r>
              <a:rPr kumimoji="0" lang="en-US" altLang="en-US" sz="24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features </a:t>
            </a:r>
            <a:r>
              <a:rPr kumimoji="0" lang="en-US" altLang="en-US" sz="24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of the system (registration and feedback module</a:t>
            </a:r>
            <a:r>
              <a:rPr kumimoji="0" lang="en-US" altLang="en-US" sz="24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) heavy 	depend</a:t>
            </a:r>
            <a:r>
              <a:rPr kumimoji="0" lang="en-US" altLang="en-US" sz="24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on the API</a:t>
            </a:r>
            <a:endParaRPr kumimoji="0" lang="en-US" altLang="en-US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lvl="0" indent="0" eaLnBrk="0" fontAlgn="ctr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b="1" dirty="0" smtClean="0"/>
          </a:p>
          <a:p>
            <a:pPr marL="0" lvl="0" indent="0" eaLnBrk="0" fontAlgn="ctr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How	Demonstrating</a:t>
            </a:r>
            <a:r>
              <a:rPr kumimoji="0" lang="en-US" altLang="en-US" sz="24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the use of Neon CRM REST API to </a:t>
            </a:r>
            <a:r>
              <a:rPr kumimoji="0" lang="en-US" altLang="en-US" sz="24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solve the issue </a:t>
            </a:r>
            <a:r>
              <a:rPr kumimoji="0" lang="en-US" altLang="en-US" sz="24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relating 	to </a:t>
            </a:r>
            <a:r>
              <a:rPr kumimoji="0" lang="en-US" altLang="en-US" sz="24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core capability </a:t>
            </a:r>
            <a:r>
              <a:rPr kumimoji="0" lang="en-US" altLang="en-US" sz="24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of the system</a:t>
            </a:r>
            <a:endParaRPr kumimoji="0" lang="en-US" altLang="en-US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dirty="0" smtClean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10/15/2014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Architecture review board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7A27-7B70-4D5D-91CD-31E14CF1A6E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42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Demonstrating Neon CRM REST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eaLnBrk="0" fontAlgn="ctr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b="1" dirty="0"/>
              <a:t>What</a:t>
            </a:r>
            <a:r>
              <a:rPr lang="en-US" altLang="en-US" b="1" dirty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	</a:t>
            </a:r>
            <a:r>
              <a:rPr lang="en-US" altLang="en-US" b="1" dirty="0">
                <a:solidFill>
                  <a:srgbClr val="000000"/>
                </a:solidFill>
                <a:cs typeface="Arial" panose="020B0604020202020204" pitchFamily="34" charset="0"/>
              </a:rPr>
              <a:t>Win Condition</a:t>
            </a: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 (</a:t>
            </a:r>
            <a:r>
              <a:rPr lang="en-US" altLang="en-US" b="1" dirty="0">
                <a:solidFill>
                  <a:srgbClr val="000000"/>
                </a:solidFill>
                <a:cs typeface="Arial" panose="020B0604020202020204" pitchFamily="34" charset="0"/>
              </a:rPr>
              <a:t>WC_3199</a:t>
            </a: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): </a:t>
            </a:r>
            <a:r>
              <a:rPr lang="en-US" dirty="0"/>
              <a:t>The system will use Neon CRM as its data store.</a:t>
            </a:r>
            <a:r>
              <a:rPr lang="en-US" altLang="en-US" dirty="0">
                <a:cs typeface="Arial" panose="020B0604020202020204" pitchFamily="34" charset="0"/>
              </a:rPr>
              <a:t>	</a:t>
            </a:r>
            <a:endParaRPr lang="en-US" altLang="en-US" dirty="0">
              <a:solidFill>
                <a:schemeClr val="tx1"/>
              </a:solidFill>
            </a:endParaRPr>
          </a:p>
          <a:p>
            <a:pPr marL="0" lvl="0" indent="0" fontAlgn="ctr">
              <a:lnSpc>
                <a:spcPct val="100000"/>
              </a:lnSpc>
              <a:buNone/>
            </a:pPr>
            <a:r>
              <a:rPr lang="en-US" altLang="en-US" b="1" dirty="0">
                <a:solidFill>
                  <a:schemeClr val="tx1"/>
                </a:solidFill>
              </a:rPr>
              <a:t>Why </a:t>
            </a:r>
            <a:r>
              <a:rPr lang="en-US" altLang="en-US" b="1" dirty="0"/>
              <a:t>	</a:t>
            </a:r>
            <a:r>
              <a:rPr lang="en-US" altLang="en-US" dirty="0"/>
              <a:t>The API to communicate to Neon CRM is in </a:t>
            </a:r>
            <a:r>
              <a:rPr lang="en-US" altLang="en-US" b="1" dirty="0"/>
              <a:t>Beta Stage</a:t>
            </a:r>
            <a:r>
              <a:rPr lang="en-US" altLang="en-US" dirty="0" smtClean="0"/>
              <a:t>.</a:t>
            </a:r>
          </a:p>
          <a:p>
            <a:pPr marL="914400" lvl="0" indent="0" fontAlgn="ctr">
              <a:lnSpc>
                <a:spcPct val="100000"/>
              </a:lnSpc>
              <a:buNone/>
            </a:pPr>
            <a:r>
              <a:rPr lang="en-US" altLang="en-US" b="1" dirty="0" smtClean="0">
                <a:solidFill>
                  <a:schemeClr val="tx1"/>
                </a:solidFill>
              </a:rPr>
              <a:t>Crucial </a:t>
            </a:r>
            <a:r>
              <a:rPr lang="en-US" altLang="en-US" b="1" dirty="0">
                <a:solidFill>
                  <a:schemeClr val="tx1"/>
                </a:solidFill>
              </a:rPr>
              <a:t>features </a:t>
            </a:r>
            <a:r>
              <a:rPr lang="en-US" altLang="en-US" dirty="0">
                <a:solidFill>
                  <a:schemeClr val="tx1"/>
                </a:solidFill>
              </a:rPr>
              <a:t>of the system (registration and feedback module</a:t>
            </a:r>
            <a:r>
              <a:rPr lang="en-US" altLang="en-US" b="1" dirty="0">
                <a:solidFill>
                  <a:schemeClr val="tx1"/>
                </a:solidFill>
              </a:rPr>
              <a:t>) </a:t>
            </a:r>
            <a:r>
              <a:rPr lang="en-US" altLang="en-US" b="1" dirty="0" smtClean="0">
                <a:solidFill>
                  <a:schemeClr val="tx1"/>
                </a:solidFill>
              </a:rPr>
              <a:t>heavy</a:t>
            </a:r>
          </a:p>
          <a:p>
            <a:pPr marL="914400" lvl="0" indent="0" fontAlgn="ctr">
              <a:lnSpc>
                <a:spcPct val="100000"/>
              </a:lnSpc>
              <a:buNone/>
            </a:pPr>
            <a:r>
              <a:rPr lang="en-US" altLang="en-US" b="1" dirty="0" smtClean="0">
                <a:solidFill>
                  <a:schemeClr val="tx1"/>
                </a:solidFill>
              </a:rPr>
              <a:t>depend</a:t>
            </a:r>
            <a:r>
              <a:rPr lang="en-US" altLang="en-US" dirty="0" smtClean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</a:rPr>
              <a:t>on the API</a:t>
            </a:r>
          </a:p>
          <a:p>
            <a:pPr marL="0" lvl="0" indent="0" eaLnBrk="0" fontAlgn="ctr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b="1" dirty="0"/>
          </a:p>
          <a:p>
            <a:pPr marL="0" lvl="0" indent="0" eaLnBrk="0" fontAlgn="ctr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b="1" dirty="0">
                <a:solidFill>
                  <a:schemeClr val="tx1"/>
                </a:solidFill>
              </a:rPr>
              <a:t>How	Demonstrating</a:t>
            </a:r>
            <a:r>
              <a:rPr lang="en-US" altLang="en-US" dirty="0">
                <a:solidFill>
                  <a:schemeClr val="tx1"/>
                </a:solidFill>
              </a:rPr>
              <a:t> the use of Neon CRM REST API to </a:t>
            </a:r>
            <a:r>
              <a:rPr lang="en-US" altLang="en-US" b="1" dirty="0">
                <a:solidFill>
                  <a:schemeClr val="tx1"/>
                </a:solidFill>
              </a:rPr>
              <a:t>solve the issue </a:t>
            </a:r>
            <a:r>
              <a:rPr lang="en-US" altLang="en-US" dirty="0">
                <a:solidFill>
                  <a:schemeClr val="tx1"/>
                </a:solidFill>
              </a:rPr>
              <a:t>relating </a:t>
            </a:r>
            <a:endParaRPr lang="en-US" altLang="en-US" dirty="0" smtClean="0">
              <a:solidFill>
                <a:schemeClr val="tx1"/>
              </a:solidFill>
            </a:endParaRPr>
          </a:p>
          <a:p>
            <a:pPr marL="0" lvl="0" indent="0" eaLnBrk="0" fontAlgn="ctr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chemeClr val="tx1"/>
                </a:solidFill>
              </a:rPr>
              <a:t>	to </a:t>
            </a:r>
            <a:r>
              <a:rPr lang="en-US" altLang="en-US" b="1" dirty="0">
                <a:solidFill>
                  <a:schemeClr val="tx1"/>
                </a:solidFill>
              </a:rPr>
              <a:t>core capability </a:t>
            </a:r>
            <a:r>
              <a:rPr lang="en-US" altLang="en-US" dirty="0">
                <a:solidFill>
                  <a:schemeClr val="tx1"/>
                </a:solidFill>
              </a:rPr>
              <a:t>of the system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10/15/2014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Architecture review board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7A27-7B70-4D5D-91CD-31E14CF1A6E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58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Concerns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 the current Neon CRM API is in its beta version, the future versions of the API may not be backward compatible</a:t>
            </a:r>
          </a:p>
          <a:p>
            <a:pPr lvl="1"/>
            <a:r>
              <a:rPr lang="en-US" dirty="0" smtClean="0"/>
              <a:t>Switch </a:t>
            </a:r>
            <a:r>
              <a:rPr lang="en-US" dirty="0"/>
              <a:t>to manual entry in Neon until source code is updated to use the new </a:t>
            </a:r>
            <a:r>
              <a:rPr lang="en-US" dirty="0" smtClean="0"/>
              <a:t>API</a:t>
            </a:r>
          </a:p>
          <a:p>
            <a:pPr lvl="1"/>
            <a:r>
              <a:rPr lang="en-US" dirty="0" smtClean="0"/>
              <a:t>Document interface for future maintainers!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Development work on the production system might cause data corruption/leak or site downtime</a:t>
            </a:r>
          </a:p>
          <a:p>
            <a:pPr lvl="1"/>
            <a:r>
              <a:rPr lang="en-US" dirty="0" smtClean="0"/>
              <a:t>Do as much development as possible on a copy of the website and database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10/15/2014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Architecture review board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7A27-7B70-4D5D-91CD-31E14CF1A6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961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1683" y="0"/>
            <a:ext cx="10058400" cy="1450757"/>
          </a:xfrm>
        </p:spPr>
        <p:txBody>
          <a:bodyPr/>
          <a:lstStyle/>
          <a:p>
            <a:r>
              <a:rPr lang="en-US" dirty="0" smtClean="0"/>
              <a:t>Demonstrating Neon CRM REST API</a:t>
            </a:r>
            <a:endParaRPr lang="en-US" dirty="0"/>
          </a:p>
        </p:txBody>
      </p:sp>
      <p:pic>
        <p:nvPicPr>
          <p:cNvPr id="9" name="Content Placeholder 8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73" y="1856988"/>
            <a:ext cx="5055439" cy="1679671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32" y="3471865"/>
            <a:ext cx="6901332" cy="2854149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10/15/2014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Architecture review board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7A27-7B70-4D5D-91CD-31E14CF1A6E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57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3" y="3725863"/>
            <a:ext cx="11228917" cy="13620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smtClean="0"/>
              <a:t>Maryala Phaneendra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63084" y="3136049"/>
            <a:ext cx="10363200" cy="1500187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tx1"/>
                </a:solidFill>
              </a:rPr>
              <a:t>LIFE CYCLE PLAN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Architecture Review Board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EDC4F-6744-4302-97AB-C5240E0A447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483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609600" y="181402"/>
            <a:ext cx="109728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 sz="4800" dirty="0">
                <a:solidFill>
                  <a:srgbClr val="000000"/>
                </a:solidFill>
                <a:latin typeface="+mn-lt"/>
              </a:rPr>
              <a:t>Overall Strategy</a:t>
            </a:r>
          </a:p>
        </p:txBody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09600" y="1890300"/>
            <a:ext cx="10972800" cy="400922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400" dirty="0"/>
              <a:t>NDI-Intensive, because of existing non-development items which can be used to deliver the core capabilities of the system </a:t>
            </a:r>
          </a:p>
          <a:p>
            <a:pPr marL="457200" lvl="0" indent="-381000">
              <a:buClr>
                <a:schemeClr val="dk1"/>
              </a:buClr>
              <a:buSzPct val="100000"/>
              <a:buFont typeface="Arial"/>
              <a:buChar char="●"/>
            </a:pPr>
            <a:endParaRPr lang="en-US" sz="2400" dirty="0"/>
          </a:p>
          <a:p>
            <a:pPr marL="457200" lvl="0" indent="-381000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400" dirty="0"/>
              <a:t>Phases: Exploration and Valuation Phase; Moving into the Foundations and Development Phase</a:t>
            </a:r>
          </a:p>
          <a:p>
            <a:pPr marL="457200" lvl="0" indent="-381000">
              <a:buClr>
                <a:schemeClr val="dk1"/>
              </a:buClr>
              <a:buSzPct val="100000"/>
              <a:buFont typeface="Arial"/>
              <a:buChar char="●"/>
            </a:pPr>
            <a:endParaRPr lang="en-US" sz="2400" dirty="0"/>
          </a:p>
          <a:p>
            <a:pPr marL="457200" lvl="0" indent="-381000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400" dirty="0"/>
              <a:t>Focus on Quality and Testing</a:t>
            </a:r>
            <a:endParaRPr lang="en" sz="2400" dirty="0"/>
          </a:p>
        </p:txBody>
      </p:sp>
      <p:sp>
        <p:nvSpPr>
          <p:cNvPr id="252" name="Shape 252"/>
          <p:cNvSpPr txBox="1"/>
          <p:nvPr/>
        </p:nvSpPr>
        <p:spPr>
          <a:xfrm>
            <a:off x="11186801" y="6267850"/>
            <a:ext cx="797599" cy="33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/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2662411319"/>
      </p:ext>
    </p:extLst>
  </p:cSld>
  <p:clrMapOvr>
    <a:masterClrMapping/>
  </p:clrMapOvr>
  <p:transition xmlns:p14="http://schemas.microsoft.com/office/powerpoint/2010/main"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04800" y="2"/>
            <a:ext cx="11353800" cy="132556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3E3D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Life Cycle Plan</a:t>
            </a:r>
            <a:r>
              <a:rPr lang="en-US" sz="2000" dirty="0">
                <a:solidFill>
                  <a:srgbClr val="3E3D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solidFill>
                  <a:srgbClr val="3E3D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rgbClr val="3E3D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Stakeholder </a:t>
            </a:r>
            <a:r>
              <a:rPr lang="en-US" sz="2000" dirty="0" smtClean="0">
                <a:solidFill>
                  <a:srgbClr val="3E3D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Responsibilities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3225638"/>
              </p:ext>
            </p:extLst>
          </p:nvPr>
        </p:nvGraphicFramePr>
        <p:xfrm>
          <a:off x="304800" y="1295401"/>
          <a:ext cx="10769600" cy="2025738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2523496"/>
                <a:gridCol w="8246104"/>
              </a:tblGrid>
              <a:tr h="393567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Name:  </a:t>
                      </a:r>
                      <a:r>
                        <a:rPr lang="en-US" sz="1600" dirty="0" smtClean="0">
                          <a:effectLst/>
                        </a:rPr>
                        <a:t>Women</a:t>
                      </a:r>
                      <a:r>
                        <a:rPr lang="en-US" sz="1600" baseline="0" dirty="0" smtClean="0">
                          <a:effectLst/>
                        </a:rPr>
                        <a:t> At Work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7253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Role:  Client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3773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Exploration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Provide the details of the project and artifacts related to it.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3773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Valuation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Review the prototype prepared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9945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Foundations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Review the product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Architecture Review Board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EDC4F-6744-4302-97AB-C5240E0A4475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89559"/>
              </p:ext>
            </p:extLst>
          </p:nvPr>
        </p:nvGraphicFramePr>
        <p:xfrm>
          <a:off x="304800" y="3521978"/>
          <a:ext cx="10769600" cy="2548850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2713948"/>
                <a:gridCol w="8055652"/>
              </a:tblGrid>
              <a:tr h="519194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Name: </a:t>
                      </a:r>
                      <a:r>
                        <a:rPr lang="en-US" sz="1600" dirty="0" err="1" smtClean="0">
                          <a:effectLst/>
                        </a:rPr>
                        <a:t>Srikanth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</a:rPr>
                        <a:t>Madhava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65322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Primary role: Project Manager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Secondary role</a:t>
                      </a:r>
                      <a:r>
                        <a:rPr lang="en-US" sz="1600" dirty="0" smtClean="0">
                          <a:effectLst/>
                        </a:rPr>
                        <a:t>: Operational</a:t>
                      </a:r>
                      <a:r>
                        <a:rPr lang="en-US" sz="1600" baseline="0" dirty="0" smtClean="0">
                          <a:effectLst/>
                        </a:rPr>
                        <a:t> Concept Engineer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6532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Exploration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Assign tasks to other team members, make progress report and project plan.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1133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Valuation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Review </a:t>
                      </a:r>
                      <a:r>
                        <a:rPr lang="en-US" sz="1600" dirty="0" smtClean="0">
                          <a:effectLst/>
                        </a:rPr>
                        <a:t>- </a:t>
                      </a:r>
                      <a:r>
                        <a:rPr lang="en-US" sz="1600" dirty="0">
                          <a:effectLst/>
                        </a:rPr>
                        <a:t>project progress and prototype, plan and manage the </a:t>
                      </a:r>
                      <a:r>
                        <a:rPr lang="en-US" sz="1600" dirty="0" smtClean="0">
                          <a:effectLst/>
                        </a:rPr>
                        <a:t>project.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0311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Foundations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Record Project progress</a:t>
                      </a: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t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rack efforts of individual team members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387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3326463"/>
              </p:ext>
            </p:extLst>
          </p:nvPr>
        </p:nvGraphicFramePr>
        <p:xfrm>
          <a:off x="564413" y="1295401"/>
          <a:ext cx="10611586" cy="2321363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2209897"/>
                <a:gridCol w="8401689"/>
              </a:tblGrid>
              <a:tr h="404137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670685" algn="l"/>
                        </a:tabLst>
                      </a:pPr>
                      <a:r>
                        <a:rPr lang="en-US" sz="1600" dirty="0">
                          <a:effectLst/>
                        </a:rPr>
                        <a:t>Name:  </a:t>
                      </a:r>
                      <a:r>
                        <a:rPr lang="en-US" sz="1600" dirty="0" smtClean="0">
                          <a:effectLst/>
                        </a:rPr>
                        <a:t>Maryala</a:t>
                      </a:r>
                      <a:r>
                        <a:rPr lang="en-US" sz="1600" baseline="0" dirty="0" smtClean="0">
                          <a:effectLst/>
                        </a:rPr>
                        <a:t> Phaneendra</a:t>
                      </a:r>
                      <a:r>
                        <a:rPr lang="en-US" sz="1600" dirty="0">
                          <a:effectLst/>
                        </a:rPr>
                        <a:t>	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04363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Primary role: Life Cycle Planner  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Secondary role: System Architect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0436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Exploration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Make a life cycle plan, identify the responsibilities and skills, identify milestones, prepare project plan, and make development strategy.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0436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Valuation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Identify </a:t>
                      </a:r>
                      <a:r>
                        <a:rPr lang="en-US" sz="1600" dirty="0">
                          <a:effectLst/>
                        </a:rPr>
                        <a:t>the milestones and the features to be implemented, estimate the cost and effort using COCOMO-II model.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0413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Foundations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Identify </a:t>
                      </a:r>
                      <a:r>
                        <a:rPr lang="en-US" sz="1600" dirty="0">
                          <a:effectLst/>
                        </a:rPr>
                        <a:t>tools and methods to be </a:t>
                      </a:r>
                      <a:r>
                        <a:rPr lang="en-US" sz="1600" dirty="0" smtClean="0">
                          <a:effectLst/>
                        </a:rPr>
                        <a:t>used,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dirty="0" smtClean="0">
                          <a:effectLst/>
                        </a:rPr>
                        <a:t>Update life cycle plan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567855"/>
              </p:ext>
            </p:extLst>
          </p:nvPr>
        </p:nvGraphicFramePr>
        <p:xfrm>
          <a:off x="591290" y="3810001"/>
          <a:ext cx="10584709" cy="2321363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2183020"/>
                <a:gridCol w="8401689"/>
              </a:tblGrid>
              <a:tr h="404137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Name</a:t>
                      </a:r>
                      <a:r>
                        <a:rPr lang="en-US" sz="1600" dirty="0" smtClean="0">
                          <a:effectLst/>
                        </a:rPr>
                        <a:t>:</a:t>
                      </a:r>
                      <a:r>
                        <a:rPr lang="en-US" sz="1600" baseline="0" dirty="0" smtClean="0">
                          <a:effectLst/>
                        </a:rPr>
                        <a:t> Dinesh Reddy </a:t>
                      </a:r>
                      <a:r>
                        <a:rPr lang="en-US" sz="1600" baseline="0" dirty="0" err="1" smtClean="0">
                          <a:effectLst/>
                        </a:rPr>
                        <a:t>Yeduguru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04363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Primary role: Software Architect  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Secondary role</a:t>
                      </a:r>
                      <a:r>
                        <a:rPr lang="en-US" sz="1600" dirty="0" smtClean="0">
                          <a:effectLst/>
                        </a:rPr>
                        <a:t>: </a:t>
                      </a:r>
                      <a:r>
                        <a:rPr lang="en-US" sz="1600" dirty="0" err="1" smtClean="0">
                          <a:effectLst/>
                        </a:rPr>
                        <a:t>Prototyper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0413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Exploration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Analyze the proposed system; analyze the interoperability of NDI components.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0436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Valuation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Assess and evaluate the NDI components, assess the system architecture, </a:t>
                      </a:r>
                      <a:r>
                        <a:rPr lang="en-US" sz="1600" dirty="0" smtClean="0">
                          <a:effectLst/>
                        </a:rPr>
                        <a:t>Make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dirty="0" smtClean="0">
                          <a:effectLst/>
                        </a:rPr>
                        <a:t>UML </a:t>
                      </a:r>
                      <a:r>
                        <a:rPr lang="en-US" sz="1600" dirty="0">
                          <a:effectLst/>
                        </a:rPr>
                        <a:t>diagrams.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0436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Foundations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Design the system architecture; provide feasibility evidence for architecture agile.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EDC4F-6744-4302-97AB-C5240E0A4475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64413" y="2"/>
            <a:ext cx="11353800" cy="132556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3E3D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Life Cycle Plan</a:t>
            </a:r>
            <a:r>
              <a:rPr lang="en-US" sz="2000" dirty="0">
                <a:solidFill>
                  <a:srgbClr val="3E3D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solidFill>
                  <a:srgbClr val="3E3D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rgbClr val="3E3D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Stakeholder Responsibilities 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Architecture Review Board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605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1960487"/>
              </p:ext>
            </p:extLst>
          </p:nvPr>
        </p:nvGraphicFramePr>
        <p:xfrm>
          <a:off x="304800" y="1464108"/>
          <a:ext cx="10871200" cy="2133510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2666337"/>
                <a:gridCol w="8204863"/>
              </a:tblGrid>
              <a:tr h="434589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Name:  </a:t>
                      </a:r>
                      <a:r>
                        <a:rPr lang="en-US" sz="1600" dirty="0" err="1" smtClean="0">
                          <a:effectLst/>
                        </a:rPr>
                        <a:t>Nishant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</a:rPr>
                        <a:t>Jani</a:t>
                      </a:r>
                      <a:endParaRPr lang="en-US" sz="16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34589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Primary Role: </a:t>
                      </a:r>
                      <a:r>
                        <a:rPr lang="en-US" sz="1600" dirty="0" err="1" smtClean="0">
                          <a:effectLst/>
                        </a:rPr>
                        <a:t>Prototyper</a:t>
                      </a:r>
                      <a:endParaRPr lang="en-US" sz="1600" dirty="0" smtClean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Secondary </a:t>
                      </a:r>
                      <a:r>
                        <a:rPr lang="en-US" sz="1600" dirty="0">
                          <a:effectLst/>
                        </a:rPr>
                        <a:t>Role: </a:t>
                      </a:r>
                      <a:r>
                        <a:rPr lang="en-US" sz="1600" dirty="0" smtClean="0">
                          <a:effectLst/>
                        </a:rPr>
                        <a:t> System Requirements Engineer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9912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Exploration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Exploring existing infrastructure, Analyze the primary requirements.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9912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Valuation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Initial prototype architecture and design, finalized requirement engineering artifacts.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89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Foundations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Developing </a:t>
                      </a:r>
                      <a:r>
                        <a:rPr lang="en-US" sz="1600" dirty="0">
                          <a:effectLst/>
                        </a:rPr>
                        <a:t>prototype.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277630"/>
              </p:ext>
            </p:extLst>
          </p:nvPr>
        </p:nvGraphicFramePr>
        <p:xfrm>
          <a:off x="304800" y="3886200"/>
          <a:ext cx="10871200" cy="2119653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2547304"/>
                <a:gridCol w="8323896"/>
              </a:tblGrid>
              <a:tr h="399128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Name:  </a:t>
                      </a:r>
                      <a:r>
                        <a:rPr lang="en-US" sz="1600" dirty="0" err="1" smtClean="0">
                          <a:effectLst/>
                        </a:rPr>
                        <a:t>Rohit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</a:rPr>
                        <a:t>Kudva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34589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Primary Role: Feasibility Analyst  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Secondary role: </a:t>
                      </a:r>
                      <a:r>
                        <a:rPr lang="en-US" sz="1600" dirty="0" smtClean="0">
                          <a:effectLst/>
                        </a:rPr>
                        <a:t>Project</a:t>
                      </a:r>
                      <a:r>
                        <a:rPr lang="en-US" sz="1600" baseline="0" dirty="0" smtClean="0">
                          <a:effectLst/>
                        </a:rPr>
                        <a:t> Manager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9912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Exploration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Assess and plan to mitigate risks, analyze the current system.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3458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Valuation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 smtClean="0">
                          <a:effectLst/>
                        </a:rPr>
                        <a:t>A</a:t>
                      </a:r>
                      <a:r>
                        <a:rPr lang="en-US" sz="1600" dirty="0" smtClean="0">
                          <a:effectLst/>
                        </a:rPr>
                        <a:t>lternative </a:t>
                      </a:r>
                      <a:r>
                        <a:rPr lang="en-US" sz="1600" dirty="0">
                          <a:effectLst/>
                        </a:rPr>
                        <a:t>solutions to the risks, provide feasibility </a:t>
                      </a:r>
                      <a:r>
                        <a:rPr lang="en-US" sz="1600" dirty="0" smtClean="0">
                          <a:effectLst/>
                        </a:rPr>
                        <a:t>and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dirty="0" smtClean="0">
                          <a:effectLst/>
                        </a:rPr>
                        <a:t>establish </a:t>
                      </a:r>
                      <a:r>
                        <a:rPr lang="en-US" sz="1600" dirty="0">
                          <a:effectLst/>
                        </a:rPr>
                        <a:t>new operational concept.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9912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Foundations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Assess and plan to mitigate risks, operational concept description.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EDC4F-6744-4302-97AB-C5240E0A4475}" type="slidenum">
              <a:rPr lang="en-US" smtClean="0"/>
              <a:t>45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04800" y="2"/>
            <a:ext cx="11353800" cy="132556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3E3D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Life Cycle Plan</a:t>
            </a:r>
            <a:r>
              <a:rPr lang="en-US" sz="2000" dirty="0">
                <a:solidFill>
                  <a:srgbClr val="3E3D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solidFill>
                  <a:srgbClr val="3E3D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rgbClr val="3E3D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Stakeholder Responsibilities 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Architecture Review Board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06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2"/>
            <a:ext cx="11353800" cy="132556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3E3D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Life Cycle Plan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 Stakeholder Responsibilities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9023622"/>
              </p:ext>
            </p:extLst>
          </p:nvPr>
        </p:nvGraphicFramePr>
        <p:xfrm>
          <a:off x="406400" y="1371603"/>
          <a:ext cx="10668000" cy="2286574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2499689"/>
                <a:gridCol w="8168311"/>
              </a:tblGrid>
              <a:tr h="412630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Name:  </a:t>
                      </a:r>
                      <a:r>
                        <a:rPr lang="en-US" sz="1600" dirty="0" err="1" smtClean="0">
                          <a:effectLst/>
                        </a:rPr>
                        <a:t>Sanath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</a:rPr>
                        <a:t>Bhandary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9292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Primary Role: </a:t>
                      </a:r>
                      <a:r>
                        <a:rPr lang="en-US" sz="1600" dirty="0" smtClean="0">
                          <a:effectLst/>
                        </a:rPr>
                        <a:t>Operational Concept Engineer</a:t>
                      </a:r>
                      <a:endParaRPr lang="en-US" sz="16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Secondary Role: </a:t>
                      </a:r>
                      <a:r>
                        <a:rPr lang="en-US" sz="1600" dirty="0" smtClean="0">
                          <a:effectLst/>
                        </a:rPr>
                        <a:t>System Requirements</a:t>
                      </a:r>
                      <a:r>
                        <a:rPr lang="en-US" sz="1600" baseline="0" dirty="0" smtClean="0">
                          <a:effectLst/>
                        </a:rPr>
                        <a:t> Engineer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92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Exploration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Verify and validate work products, assess the quality management strategy.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492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Valuation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24025" algn="l"/>
                        </a:tabLst>
                      </a:pPr>
                      <a:r>
                        <a:rPr lang="en-US" sz="1600">
                          <a:effectLst/>
                        </a:rPr>
                        <a:t>Verify and validate work products, identify the quality management strategy, identify configuration management.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492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Foundations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Verify and validate work products, identify the quality management strategy.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EDC4F-6744-4302-97AB-C5240E0A4475}" type="slidenum">
              <a:rPr lang="en-US" smtClean="0"/>
              <a:t>46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Architecture Review Board</a:t>
            </a:r>
            <a:endParaRPr lang="en-US"/>
          </a:p>
        </p:txBody>
      </p:sp>
      <p:graphicFrame>
        <p:nvGraphicFramePr>
          <p:cNvPr id="7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3747510"/>
              </p:ext>
            </p:extLst>
          </p:nvPr>
        </p:nvGraphicFramePr>
        <p:xfrm>
          <a:off x="406400" y="3965279"/>
          <a:ext cx="10668000" cy="2286574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2499689"/>
                <a:gridCol w="8168311"/>
              </a:tblGrid>
              <a:tr h="412630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Name: </a:t>
                      </a:r>
                      <a:r>
                        <a:rPr lang="en-US" sz="1600" dirty="0" err="1" smtClean="0">
                          <a:effectLst/>
                        </a:rPr>
                        <a:t>Praneet</a:t>
                      </a:r>
                      <a:r>
                        <a:rPr lang="en-US" sz="1600" dirty="0" smtClean="0">
                          <a:effectLst/>
                        </a:rPr>
                        <a:t> </a:t>
                      </a:r>
                      <a:r>
                        <a:rPr lang="en-US" sz="1600" dirty="0" err="1" smtClean="0">
                          <a:effectLst/>
                        </a:rPr>
                        <a:t>Surana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9292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Primary Role: </a:t>
                      </a:r>
                      <a:r>
                        <a:rPr lang="en-US" sz="1600" dirty="0" smtClean="0">
                          <a:effectLst/>
                        </a:rPr>
                        <a:t>System</a:t>
                      </a:r>
                      <a:r>
                        <a:rPr lang="en-US" sz="1600" baseline="0" dirty="0" smtClean="0">
                          <a:effectLst/>
                        </a:rPr>
                        <a:t> Requirements Engineer</a:t>
                      </a:r>
                      <a:endParaRPr lang="en-US" sz="16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Secondary Role</a:t>
                      </a:r>
                      <a:r>
                        <a:rPr lang="en-US" sz="1600" dirty="0" smtClean="0">
                          <a:effectLst/>
                        </a:rPr>
                        <a:t>:</a:t>
                      </a:r>
                      <a:r>
                        <a:rPr lang="en-US" sz="1600" baseline="0" dirty="0" smtClean="0">
                          <a:effectLst/>
                        </a:rPr>
                        <a:t> Life Cycle Planner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92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Exploration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Verify and validate work products, assess the quality management strategy.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492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Valuation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24025" algn="l"/>
                        </a:tabLst>
                      </a:pPr>
                      <a:r>
                        <a:rPr lang="en-US" sz="1600" dirty="0">
                          <a:effectLst/>
                        </a:rPr>
                        <a:t>Verify and validate work </a:t>
                      </a:r>
                      <a:r>
                        <a:rPr lang="en-US" sz="1600" dirty="0" smtClean="0">
                          <a:effectLst/>
                        </a:rPr>
                        <a:t>products, </a:t>
                      </a:r>
                      <a:r>
                        <a:rPr lang="en-US" sz="1600" dirty="0">
                          <a:effectLst/>
                        </a:rPr>
                        <a:t>identify configuration </a:t>
                      </a:r>
                      <a:r>
                        <a:rPr lang="en-US" sz="1600" dirty="0" smtClean="0">
                          <a:effectLst/>
                        </a:rPr>
                        <a:t>management</a:t>
                      </a:r>
                      <a:r>
                        <a:rPr lang="en-US" sz="1600" baseline="0" dirty="0" smtClean="0">
                          <a:effectLst/>
                        </a:rPr>
                        <a:t> and 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Plan Lifecycle Assess Quality 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492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Foundations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Identify the quality management strategy, 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5111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0045446"/>
              </p:ext>
            </p:extLst>
          </p:nvPr>
        </p:nvGraphicFramePr>
        <p:xfrm>
          <a:off x="406400" y="1245349"/>
          <a:ext cx="10668000" cy="2286574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2499689"/>
                <a:gridCol w="8168311"/>
              </a:tblGrid>
              <a:tr h="412630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Name:  </a:t>
                      </a:r>
                      <a:r>
                        <a:rPr lang="en-US" sz="1600" dirty="0" smtClean="0">
                          <a:effectLst/>
                        </a:rPr>
                        <a:t>Brian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</a:rPr>
                        <a:t>Bousman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9292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Primary Role: IIV&amp;V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Secondary Role: Quality Focal Point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92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Exploration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Verify and validate work products, assess the quality management strategy.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492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Valuation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24025" algn="l"/>
                        </a:tabLst>
                      </a:pPr>
                      <a:r>
                        <a:rPr lang="en-US" sz="1600" dirty="0" smtClean="0">
                          <a:effectLst/>
                        </a:rPr>
                        <a:t>Identify </a:t>
                      </a:r>
                      <a:r>
                        <a:rPr lang="en-US" sz="1600" dirty="0">
                          <a:effectLst/>
                        </a:rPr>
                        <a:t>the quality management strategy, identify configuration </a:t>
                      </a:r>
                      <a:r>
                        <a:rPr lang="en-US" sz="1600" dirty="0" smtClean="0">
                          <a:effectLst/>
                        </a:rPr>
                        <a:t>management,</a:t>
                      </a:r>
                      <a:r>
                        <a:rPr lang="en-US" sz="1600" baseline="0" dirty="0" smtClean="0">
                          <a:effectLst/>
                        </a:rPr>
                        <a:t> v</a:t>
                      </a:r>
                      <a:r>
                        <a:rPr lang="en-US" sz="1600" dirty="0" smtClean="0">
                          <a:effectLst/>
                        </a:rPr>
                        <a:t>erify and validate work products,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492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Foundations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Verify and validate work products, identify the quality management strategy.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06400" y="251175"/>
            <a:ext cx="932881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3E3D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Life Cycle Plan</a:t>
            </a:r>
            <a:r>
              <a:rPr lang="en-US" dirty="0" smtClean="0">
                <a:solidFill>
                  <a:srgbClr val="3E3D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solidFill>
                  <a:srgbClr val="3E3D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solidFill>
                  <a:srgbClr val="3E3D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Stakeholder Responsibilities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297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06400" y="166123"/>
            <a:ext cx="10515600" cy="1011515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3E3D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Life Cycle Plan</a:t>
            </a:r>
            <a:r>
              <a:rPr lang="en-US" sz="2000" dirty="0">
                <a:solidFill>
                  <a:srgbClr val="3E3D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solidFill>
                  <a:srgbClr val="3E3D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rgbClr val="3E3D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Resource </a:t>
            </a:r>
            <a:r>
              <a:rPr lang="en-US" sz="2000" dirty="0" smtClean="0">
                <a:solidFill>
                  <a:srgbClr val="3E3D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Estimation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6702007"/>
              </p:ext>
            </p:extLst>
          </p:nvPr>
        </p:nvGraphicFramePr>
        <p:xfrm>
          <a:off x="406401" y="1752600"/>
          <a:ext cx="10769601" cy="418038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678967"/>
                <a:gridCol w="1803373"/>
                <a:gridCol w="7287261"/>
              </a:tblGrid>
              <a:tr h="60181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Scale Driver</a:t>
                      </a:r>
                      <a:endParaRPr lang="en-US" sz="18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Value</a:t>
                      </a:r>
                      <a:endParaRPr lang="en-US" sz="18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Rationale</a:t>
                      </a:r>
                      <a:endParaRPr lang="en-US" sz="18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990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PREC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LOW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is not very similar to the projects that our team had developed before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89861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FLEX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HIGH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client briefly defines how the system would be; however, they are open to discussions with the development team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990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RESL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HIGH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thoroughness of the architecture and its freedom from risk is quite high because of the reliability of the existing COTS products and measures taken to avoid the future risks.</a:t>
                      </a:r>
                      <a:r>
                        <a:rPr lang="en-US" sz="1600" dirty="0" smtClean="0">
                          <a:effectLst/>
                        </a:rPr>
                        <a:t> 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960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TEAM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HIGH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 stakeholders are very collaborative and have strong commitments to achieve the goals of the project</a:t>
                      </a:r>
                      <a:r>
                        <a:rPr lang="en-US" sz="1600" dirty="0" smtClean="0">
                          <a:effectLst/>
                        </a:rPr>
                        <a:t>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6187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PMAT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LOW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team follows just the basic practices of the incremental model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06400" y="1060103"/>
            <a:ext cx="630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COCOMO II Scale Drivers</a:t>
            </a:r>
            <a:endParaRPr lang="en-US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EDC4F-6744-4302-97AB-C5240E0A4475}" type="slidenum">
              <a:rPr lang="en-US" smtClean="0"/>
              <a:t>48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Architecture Review Board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609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06400" y="166122"/>
            <a:ext cx="10515600" cy="845261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Life Cycle Plan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 Estimation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Con’t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079038"/>
              </p:ext>
            </p:extLst>
          </p:nvPr>
        </p:nvGraphicFramePr>
        <p:xfrm>
          <a:off x="406400" y="1729264"/>
          <a:ext cx="10668000" cy="4616711"/>
        </p:xfrm>
        <a:graphic>
          <a:graphicData uri="http://schemas.openxmlformats.org/drawingml/2006/table">
            <a:tbl>
              <a:tblPr bandRow="1">
                <a:tableStyleId>{B301B821-A1FF-4177-AEE7-76D212191A09}</a:tableStyleId>
              </a:tblPr>
              <a:tblGrid>
                <a:gridCol w="1907689"/>
                <a:gridCol w="1988696"/>
                <a:gridCol w="6771615"/>
              </a:tblGrid>
              <a:tr h="57450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PCON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VERY</a:t>
                      </a:r>
                      <a:r>
                        <a:rPr lang="en-US" sz="16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HIGH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We have </a:t>
                      </a:r>
                      <a:r>
                        <a:rPr lang="en-US" sz="1600" dirty="0" smtClean="0">
                          <a:effectLst/>
                        </a:rPr>
                        <a:t>8 </a:t>
                      </a:r>
                      <a:r>
                        <a:rPr lang="en-US" sz="1600" dirty="0">
                          <a:effectLst/>
                        </a:rPr>
                        <a:t>team members in CSCI577A that is suitable for our project sizing.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7450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APEX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NOMINAL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average experience of the team members for this online web-based application is about one year.</a:t>
                      </a:r>
                      <a:r>
                        <a:rPr lang="en-US" sz="1600" dirty="0" smtClean="0">
                          <a:effectLst/>
                        </a:rPr>
                        <a:t> 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7450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LTEX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NOMINAL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Some of the tools are new to our team, but it should not be too hard to pick up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07575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PLEX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NOMINAL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The server platform </a:t>
                      </a:r>
                      <a:r>
                        <a:rPr lang="en-US" sz="1600" dirty="0" smtClean="0">
                          <a:effectLst/>
                        </a:rPr>
                        <a:t>is </a:t>
                      </a:r>
                      <a:r>
                        <a:rPr lang="en-US" sz="1600" dirty="0" err="1" smtClean="0">
                          <a:effectLst/>
                        </a:rPr>
                        <a:t>Wamp</a:t>
                      </a:r>
                      <a:r>
                        <a:rPr lang="en-US" sz="1600" dirty="0" smtClean="0">
                          <a:effectLst/>
                        </a:rPr>
                        <a:t> and </a:t>
                      </a:r>
                      <a:r>
                        <a:rPr lang="en-US" sz="1600" dirty="0" err="1" smtClean="0">
                          <a:effectLst/>
                        </a:rPr>
                        <a:t>Wordpress</a:t>
                      </a:r>
                      <a:r>
                        <a:rPr lang="en-US" sz="1600" dirty="0" smtClean="0">
                          <a:effectLst/>
                        </a:rPr>
                        <a:t>, </a:t>
                      </a:r>
                      <a:r>
                        <a:rPr lang="en-US" sz="1600" dirty="0">
                          <a:effectLst/>
                        </a:rPr>
                        <a:t>and database is MySQL. 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platform is somewhat new to our team, but it is not too hard to pick up</a:t>
                      </a:r>
                      <a:r>
                        <a:rPr lang="en-US" sz="1600" dirty="0" smtClean="0">
                          <a:effectLst/>
                        </a:rPr>
                        <a:t> 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8058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TOOL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HIGH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 of strong, mature, moderately integrated tools</a:t>
                      </a:r>
                      <a:r>
                        <a:rPr lang="en-US" sz="1600" dirty="0" smtClean="0">
                          <a:effectLst/>
                        </a:rPr>
                        <a:t> 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491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SITE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EXTRA</a:t>
                      </a:r>
                      <a:r>
                        <a:rPr lang="en-US" sz="16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HIGH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In CSCI577a, five of </a:t>
                      </a:r>
                      <a:r>
                        <a:rPr lang="en-US" sz="1600" dirty="0" smtClean="0">
                          <a:effectLst/>
                        </a:rPr>
                        <a:t>7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en-US" sz="1600" dirty="0" smtClean="0">
                          <a:effectLst/>
                        </a:rPr>
                        <a:t>team </a:t>
                      </a:r>
                      <a:r>
                        <a:rPr lang="en-US" sz="1600" dirty="0">
                          <a:effectLst/>
                        </a:rPr>
                        <a:t>members are on-campus students. Additionally, we use wideband electronic communication and occasional video conference.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4600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SCED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NOMINAL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The schedule is fixed for 12 weeks in Fall semester</a:t>
                      </a:r>
                      <a:r>
                        <a:rPr lang="en-US" sz="1600" dirty="0" smtClean="0">
                          <a:effectLst/>
                        </a:rPr>
                        <a:t>.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06401" y="990600"/>
            <a:ext cx="55141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COCOMO II Cost Drivers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EDC4F-6744-4302-97AB-C5240E0A4475}" type="slidenum">
              <a:rPr lang="en-US" smtClean="0"/>
              <a:t>49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Architecture Review Board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643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Operational Risks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WAW server personnel </a:t>
            </a:r>
            <a:r>
              <a:rPr lang="en-US" dirty="0"/>
              <a:t>may </a:t>
            </a:r>
            <a:r>
              <a:rPr lang="en-US" dirty="0" smtClean="0"/>
              <a:t>not have enough experience to maintain </a:t>
            </a:r>
            <a:r>
              <a:rPr lang="en-US" dirty="0"/>
              <a:t>the </a:t>
            </a:r>
            <a:r>
              <a:rPr lang="en-US" dirty="0" smtClean="0"/>
              <a:t>newly installed </a:t>
            </a:r>
            <a:r>
              <a:rPr lang="en-US" dirty="0"/>
              <a:t>MySQL</a:t>
            </a:r>
            <a:endParaRPr lang="en-US" dirty="0" smtClean="0"/>
          </a:p>
          <a:p>
            <a:pPr lvl="1"/>
            <a:r>
              <a:rPr lang="en-US" dirty="0" smtClean="0"/>
              <a:t>Provide necessary training </a:t>
            </a:r>
            <a:r>
              <a:rPr lang="en-US" dirty="0"/>
              <a:t>to the </a:t>
            </a:r>
            <a:r>
              <a:rPr lang="en-US" dirty="0" smtClean="0"/>
              <a:t>server personnel</a:t>
            </a:r>
          </a:p>
          <a:p>
            <a:pPr lvl="1"/>
            <a:r>
              <a:rPr lang="en-US" dirty="0" smtClean="0"/>
              <a:t>Document MySQL installation and maintenance procedures</a:t>
            </a:r>
          </a:p>
          <a:p>
            <a:pPr lvl="1"/>
            <a:endParaRPr lang="en-US" dirty="0"/>
          </a:p>
          <a:p>
            <a:r>
              <a:rPr lang="en-US" dirty="0" smtClean="0"/>
              <a:t>Crash of on-site check-in system leaves </a:t>
            </a:r>
            <a:r>
              <a:rPr lang="en-US" dirty="0" err="1" smtClean="0"/>
              <a:t>WaW</a:t>
            </a:r>
            <a:r>
              <a:rPr lang="en-US" dirty="0" smtClean="0"/>
              <a:t> personnel unable to register clients</a:t>
            </a:r>
          </a:p>
          <a:p>
            <a:pPr lvl="1"/>
            <a:r>
              <a:rPr lang="en-US" dirty="0" smtClean="0"/>
              <a:t>Provide simple electronic data registration such as spreadsheet or even paper forms to gather client data until system is operational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10/15/2014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Architecture review board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7A27-7B70-4D5D-91CD-31E14CF1A6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408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160000" cy="813773"/>
          </a:xfrm>
        </p:spPr>
        <p:txBody>
          <a:bodyPr/>
          <a:lstStyle/>
          <a:p>
            <a:r>
              <a:rPr lang="en-US" dirty="0"/>
              <a:t>Project Plan(MPP)</a:t>
            </a:r>
          </a:p>
        </p:txBody>
      </p:sp>
      <p:pic>
        <p:nvPicPr>
          <p:cNvPr id="5" name="Content Placeholder 4" descr="Screen Shot 2014-10-15 at 16.54.3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8" r="11448"/>
          <a:stretch>
            <a:fillRect/>
          </a:stretch>
        </p:blipFill>
        <p:spPr>
          <a:xfrm>
            <a:off x="609600" y="1116461"/>
            <a:ext cx="10160000" cy="4976179"/>
          </a:xfrm>
        </p:spPr>
      </p:pic>
    </p:spTree>
    <p:extLst>
      <p:ext uri="{BB962C8B-B14F-4D97-AF65-F5344CB8AC3E}">
        <p14:creationId xmlns:p14="http://schemas.microsoft.com/office/powerpoint/2010/main" val="26529022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33336" y="274638"/>
            <a:ext cx="10160000" cy="11430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Life Cycle Plan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 Estimation </a:t>
            </a:r>
          </a:p>
        </p:txBody>
      </p:sp>
      <p:pic>
        <p:nvPicPr>
          <p:cNvPr id="3" name="Content Placeholder 2" descr="Screen Shot 2014-10-15 at 16.24.5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5" b="78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179967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TextShape 1"/>
          <p:cNvSpPr txBox="1"/>
          <p:nvPr/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8000">
                <a:solidFill>
                  <a:srgbClr val="262626"/>
                </a:solidFill>
                <a:latin typeface="Calibri"/>
                <a:ea typeface="Calibri"/>
              </a:rPr>
              <a:t>Feasibility Analysis</a:t>
            </a:r>
            <a:endParaRPr/>
          </a:p>
        </p:txBody>
      </p:sp>
      <p:sp>
        <p:nvSpPr>
          <p:cNvPr id="471" name="TextShape 2"/>
          <p:cNvSpPr txBox="1"/>
          <p:nvPr/>
        </p:nvSpPr>
        <p:spPr>
          <a:xfrm>
            <a:off x="1097280" y="4453200"/>
            <a:ext cx="10058040" cy="11426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>
                <a:solidFill>
                  <a:srgbClr val="637052"/>
                </a:solidFill>
                <a:latin typeface="Calibri"/>
                <a:ea typeface="Calibri"/>
              </a:rPr>
              <a:t>ROHIT KUDVA</a:t>
            </a:r>
            <a:endParaRPr/>
          </a:p>
        </p:txBody>
      </p:sp>
      <p:sp>
        <p:nvSpPr>
          <p:cNvPr id="472" name="TextShape 3"/>
          <p:cNvSpPr txBox="1"/>
          <p:nvPr/>
        </p:nvSpPr>
        <p:spPr>
          <a:xfrm>
            <a:off x="1097280" y="6459840"/>
            <a:ext cx="24717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900">
                <a:solidFill>
                  <a:srgbClr val="FFFFFF"/>
                </a:solidFill>
                <a:latin typeface="Calibri"/>
                <a:ea typeface="Calibri"/>
              </a:rPr>
              <a:t>10/15/2014</a:t>
            </a:r>
            <a:endParaRPr/>
          </a:p>
        </p:txBody>
      </p:sp>
      <p:sp>
        <p:nvSpPr>
          <p:cNvPr id="473" name="TextShape 4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900">
                <a:solidFill>
                  <a:srgbClr val="FFFFFF"/>
                </a:solidFill>
                <a:latin typeface="Calibri"/>
                <a:ea typeface="Calibri"/>
              </a:rPr>
              <a:t>ARCHITECTURE REVIEW BOARD</a:t>
            </a:r>
            <a:endParaRPr/>
          </a:p>
        </p:txBody>
      </p:sp>
      <p:sp>
        <p:nvSpPr>
          <p:cNvPr id="474" name="TextShape 5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/>
          </a:p>
        </p:txBody>
      </p:sp>
      <p:pic>
        <p:nvPicPr>
          <p:cNvPr id="475" name="Shape 581"/>
          <p:cNvPicPr/>
          <p:nvPr/>
        </p:nvPicPr>
        <p:blipFill>
          <a:blip r:embed="rId2"/>
          <a:stretch>
            <a:fillRect/>
          </a:stretch>
        </p:blipFill>
        <p:spPr>
          <a:xfrm>
            <a:off x="4709520" y="251280"/>
            <a:ext cx="2800080" cy="27910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59918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TextShape 1"/>
          <p:cNvSpPr txBox="1"/>
          <p:nvPr/>
        </p:nvSpPr>
        <p:spPr>
          <a:xfrm>
            <a:off x="1071720" y="0"/>
            <a:ext cx="10058040" cy="14504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>
                <a:solidFill>
                  <a:srgbClr val="3F3F3F"/>
                </a:solidFill>
                <a:latin typeface="Calibri"/>
                <a:ea typeface="Calibri"/>
              </a:rPr>
              <a:t>Rationales For NDI/NCS Model</a:t>
            </a:r>
            <a:endParaRPr/>
          </a:p>
        </p:txBody>
      </p:sp>
      <p:sp>
        <p:nvSpPr>
          <p:cNvPr id="477" name="TextShape 2"/>
          <p:cNvSpPr txBox="1"/>
          <p:nvPr/>
        </p:nvSpPr>
        <p:spPr>
          <a:xfrm>
            <a:off x="1097280" y="6459840"/>
            <a:ext cx="24717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900">
                <a:solidFill>
                  <a:srgbClr val="FFFFFF"/>
                </a:solidFill>
                <a:latin typeface="Calibri"/>
                <a:ea typeface="Calibri"/>
              </a:rPr>
              <a:t>10/15/2014</a:t>
            </a:r>
            <a:endParaRPr/>
          </a:p>
        </p:txBody>
      </p:sp>
      <p:sp>
        <p:nvSpPr>
          <p:cNvPr id="478" name="TextShape 3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900">
                <a:solidFill>
                  <a:srgbClr val="FFFFFF"/>
                </a:solidFill>
                <a:latin typeface="Calibri"/>
                <a:ea typeface="Calibri"/>
              </a:rPr>
              <a:t>ARCHITECTURE REVIEW BOARD</a:t>
            </a:r>
            <a:endParaRPr/>
          </a:p>
        </p:txBody>
      </p:sp>
      <p:sp>
        <p:nvSpPr>
          <p:cNvPr id="479" name="TextShape 4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/>
          </a:p>
        </p:txBody>
      </p:sp>
      <p:pic>
        <p:nvPicPr>
          <p:cNvPr id="480" name="Shape 590"/>
          <p:cNvPicPr/>
          <p:nvPr/>
        </p:nvPicPr>
        <p:blipFill>
          <a:blip r:embed="rId2"/>
          <a:stretch>
            <a:fillRect/>
          </a:stretch>
        </p:blipFill>
        <p:spPr>
          <a:xfrm>
            <a:off x="8760240" y="1378440"/>
            <a:ext cx="3431520" cy="2766240"/>
          </a:xfrm>
          <a:prstGeom prst="rect">
            <a:avLst/>
          </a:prstGeom>
          <a:ln>
            <a:noFill/>
          </a:ln>
        </p:spPr>
      </p:pic>
      <p:graphicFrame>
        <p:nvGraphicFramePr>
          <p:cNvPr id="481" name="Table 5"/>
          <p:cNvGraphicFramePr/>
          <p:nvPr/>
        </p:nvGraphicFramePr>
        <p:xfrm>
          <a:off x="274320" y="1801800"/>
          <a:ext cx="8412480" cy="3228119"/>
        </p:xfrm>
        <a:graphic>
          <a:graphicData uri="http://schemas.openxmlformats.org/drawingml/2006/table">
            <a:tbl>
              <a:tblPr/>
              <a:tblGrid>
                <a:gridCol w="2592000"/>
                <a:gridCol w="1434240"/>
                <a:gridCol w="1401120"/>
                <a:gridCol w="2985120"/>
              </a:tblGrid>
              <a:tr h="60948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Criteria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Importance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Project Status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Rationales</a:t>
                      </a:r>
                      <a:endParaRPr/>
                    </a:p>
                  </a:txBody>
                  <a:tcPr/>
                </a:tc>
              </a:tr>
              <a:tr h="1382760">
                <a:tc>
                  <a:txBody>
                    <a:bodyPr/>
                    <a:lstStyle/>
                    <a:p>
                      <a:r>
                        <a:rPr lang="en-US"/>
                        <a:t>30 % of NDI/NCS features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High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High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The project is highly dependent on the use of NDI/NCS and most of the tools utilized in this project are NDI/NCS</a:t>
                      </a:r>
                      <a:endParaRPr/>
                    </a:p>
                  </a:txBody>
                  <a:tcPr/>
                </a:tc>
              </a:tr>
              <a:tr h="1125000">
                <a:tc>
                  <a:txBody>
                    <a:bodyPr/>
                    <a:lstStyle/>
                    <a:p>
                      <a:r>
                        <a:rPr lang="en-US"/>
                        <a:t>Single NDI/NCS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Low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Low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The development team requires the use of atleast 2-3 NDI to deliver the project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9033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extShape 1"/>
          <p:cNvSpPr txBox="1"/>
          <p:nvPr/>
        </p:nvSpPr>
        <p:spPr>
          <a:xfrm>
            <a:off x="1097280" y="0"/>
            <a:ext cx="10058040" cy="100440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>
                <a:solidFill>
                  <a:srgbClr val="3F3F3F"/>
                </a:solidFill>
                <a:latin typeface="Calibri"/>
                <a:ea typeface="Calibri"/>
              </a:rPr>
              <a:t>Rationales For NDI/NCS Model</a:t>
            </a:r>
            <a:endParaRPr/>
          </a:p>
        </p:txBody>
      </p:sp>
      <p:sp>
        <p:nvSpPr>
          <p:cNvPr id="483" name="TextShape 2"/>
          <p:cNvSpPr txBox="1"/>
          <p:nvPr/>
        </p:nvSpPr>
        <p:spPr>
          <a:xfrm>
            <a:off x="1097280" y="6459840"/>
            <a:ext cx="24717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900">
                <a:solidFill>
                  <a:srgbClr val="FFFFFF"/>
                </a:solidFill>
                <a:latin typeface="Calibri"/>
                <a:ea typeface="Calibri"/>
              </a:rPr>
              <a:t>10/15/2014</a:t>
            </a:r>
            <a:endParaRPr/>
          </a:p>
        </p:txBody>
      </p:sp>
      <p:sp>
        <p:nvSpPr>
          <p:cNvPr id="484" name="TextShape 3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900">
                <a:solidFill>
                  <a:srgbClr val="FFFFFF"/>
                </a:solidFill>
                <a:latin typeface="Calibri"/>
                <a:ea typeface="Calibri"/>
              </a:rPr>
              <a:t>ARCHITECTURE REVIEW BOARD</a:t>
            </a:r>
            <a:endParaRPr/>
          </a:p>
        </p:txBody>
      </p:sp>
      <p:sp>
        <p:nvSpPr>
          <p:cNvPr id="485" name="TextShape 4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/>
          </a:p>
        </p:txBody>
      </p:sp>
      <p:graphicFrame>
        <p:nvGraphicFramePr>
          <p:cNvPr id="486" name="Table 5"/>
          <p:cNvGraphicFramePr/>
          <p:nvPr>
            <p:extLst>
              <p:ext uri="{D42A27DB-BD31-4B8C-83A1-F6EECF244321}">
                <p14:modId xmlns:p14="http://schemas.microsoft.com/office/powerpoint/2010/main" val="3714128787"/>
              </p:ext>
            </p:extLst>
          </p:nvPr>
        </p:nvGraphicFramePr>
        <p:xfrm>
          <a:off x="1141200" y="1789200"/>
          <a:ext cx="10014480" cy="2632320"/>
        </p:xfrm>
        <a:graphic>
          <a:graphicData uri="http://schemas.openxmlformats.org/drawingml/2006/table">
            <a:tbl>
              <a:tblPr/>
              <a:tblGrid>
                <a:gridCol w="3085200"/>
                <a:gridCol w="1707120"/>
                <a:gridCol w="1667520"/>
                <a:gridCol w="3554640"/>
              </a:tblGrid>
              <a:tr h="609480">
                <a:tc>
                  <a:txBody>
                    <a:bodyPr/>
                    <a:lstStyle/>
                    <a:p>
                      <a:r>
                        <a:rPr lang="en-US"/>
                        <a:t>Internet connection independence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Very Low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Low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The website is currently running on the internet</a:t>
                      </a:r>
                      <a:endParaRPr/>
                    </a:p>
                  </a:txBody>
                  <a:tcPr/>
                </a:tc>
              </a:tr>
              <a:tr h="1125000">
                <a:tc>
                  <a:txBody>
                    <a:bodyPr/>
                    <a:lstStyle/>
                    <a:p>
                      <a:r>
                        <a:rPr lang="en-US"/>
                        <a:t>Need high level of services / performance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Low 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Low</a:t>
                      </a:r>
                      <a:endParaRPr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The website does not have any high performance requirements</a:t>
                      </a:r>
                      <a:endParaRPr/>
                    </a:p>
                  </a:txBody>
                  <a:tcPr/>
                </a:tc>
              </a:tr>
              <a:tr h="867240">
                <a:tc>
                  <a:txBody>
                    <a:bodyPr/>
                    <a:lstStyle/>
                    <a:p>
                      <a:r>
                        <a:rPr lang="en-US"/>
                        <a:t>Need high security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Medium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Low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website is fairly secured by using Neon CRM</a:t>
                      </a:r>
                      <a:endParaRPr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2563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TextShape 1"/>
          <p:cNvSpPr txBox="1"/>
          <p:nvPr/>
        </p:nvSpPr>
        <p:spPr>
          <a:xfrm>
            <a:off x="1083240" y="0"/>
            <a:ext cx="10058040" cy="97668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>
                <a:solidFill>
                  <a:srgbClr val="3F3F3F"/>
                </a:solidFill>
                <a:latin typeface="Calibri"/>
                <a:ea typeface="Calibri"/>
              </a:rPr>
              <a:t>Rationales For NDI/NCS Model</a:t>
            </a:r>
            <a:endParaRPr/>
          </a:p>
        </p:txBody>
      </p:sp>
      <p:sp>
        <p:nvSpPr>
          <p:cNvPr id="488" name="TextShape 2"/>
          <p:cNvSpPr txBox="1"/>
          <p:nvPr/>
        </p:nvSpPr>
        <p:spPr>
          <a:xfrm>
            <a:off x="1097280" y="6459840"/>
            <a:ext cx="24717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900">
                <a:solidFill>
                  <a:srgbClr val="FFFFFF"/>
                </a:solidFill>
                <a:latin typeface="Calibri"/>
                <a:ea typeface="Calibri"/>
              </a:rPr>
              <a:t>10/15/2014</a:t>
            </a:r>
            <a:endParaRPr/>
          </a:p>
        </p:txBody>
      </p:sp>
      <p:sp>
        <p:nvSpPr>
          <p:cNvPr id="489" name="TextShape 3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900">
                <a:solidFill>
                  <a:srgbClr val="FFFFFF"/>
                </a:solidFill>
                <a:latin typeface="Calibri"/>
                <a:ea typeface="Calibri"/>
              </a:rPr>
              <a:t>ARCHITECTURE REVIEW BOARD</a:t>
            </a:r>
            <a:endParaRPr/>
          </a:p>
        </p:txBody>
      </p:sp>
      <p:sp>
        <p:nvSpPr>
          <p:cNvPr id="490" name="TextShape 4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/>
          </a:p>
        </p:txBody>
      </p:sp>
      <p:graphicFrame>
        <p:nvGraphicFramePr>
          <p:cNvPr id="491" name="Table 5"/>
          <p:cNvGraphicFramePr/>
          <p:nvPr/>
        </p:nvGraphicFramePr>
        <p:xfrm>
          <a:off x="1122480" y="1789560"/>
          <a:ext cx="10124640" cy="1554479"/>
        </p:xfrm>
        <a:graphic>
          <a:graphicData uri="http://schemas.openxmlformats.org/drawingml/2006/table">
            <a:tbl>
              <a:tblPr/>
              <a:tblGrid>
                <a:gridCol w="3119400"/>
                <a:gridCol w="1725840"/>
                <a:gridCol w="1686240"/>
                <a:gridCol w="3593160"/>
              </a:tblGrid>
              <a:tr h="867240">
                <a:tc>
                  <a:txBody>
                    <a:bodyPr/>
                    <a:lstStyle/>
                    <a:p>
                      <a:r>
                        <a:rPr lang="en-US"/>
                        <a:t>Rapid deployment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High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Medium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Clients have a website up and running but they require an urgent upgrade to the website</a:t>
                      </a:r>
                      <a:endParaRPr/>
                    </a:p>
                  </a:txBody>
                  <a:tcPr/>
                </a:tc>
              </a:tr>
              <a:tr h="609480">
                <a:tc>
                  <a:txBody>
                    <a:bodyPr/>
                    <a:lstStyle/>
                    <a:p>
                      <a:r>
                        <a:rPr lang="en-US"/>
                        <a:t>Critical on compatibility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High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High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The new system should be compatible with original system.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92" name="Table 6"/>
          <p:cNvGraphicFramePr/>
          <p:nvPr>
            <p:extLst>
              <p:ext uri="{D42A27DB-BD31-4B8C-83A1-F6EECF244321}">
                <p14:modId xmlns:p14="http://schemas.microsoft.com/office/powerpoint/2010/main" val="4057976577"/>
              </p:ext>
            </p:extLst>
          </p:nvPr>
        </p:nvGraphicFramePr>
        <p:xfrm>
          <a:off x="1098720" y="3384274"/>
          <a:ext cx="10148400" cy="2313720"/>
        </p:xfrm>
        <a:graphic>
          <a:graphicData uri="http://schemas.openxmlformats.org/drawingml/2006/table">
            <a:tbl>
              <a:tblPr/>
              <a:tblGrid>
                <a:gridCol w="3126600"/>
                <a:gridCol w="1729440"/>
                <a:gridCol w="1690200"/>
                <a:gridCol w="3602160"/>
              </a:tblGrid>
              <a:tr h="1125000">
                <a:tc>
                  <a:txBody>
                    <a:bodyPr/>
                    <a:lstStyle/>
                    <a:p>
                      <a:r>
                        <a:rPr lang="en-US" dirty="0"/>
                        <a:t>Lack of personnel capability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High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Medium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The team has decent knowledge of a couple of NDI's and can easily learn WordPress and Neon CRM</a:t>
                      </a:r>
                      <a:endParaRPr/>
                    </a:p>
                  </a:txBody>
                  <a:tcPr/>
                </a:tc>
              </a:tr>
              <a:tr h="1125000">
                <a:tc>
                  <a:txBody>
                    <a:bodyPr/>
                    <a:lstStyle/>
                    <a:p>
                      <a:r>
                        <a:rPr lang="en-US"/>
                        <a:t>Require little upfront costs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Very High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 High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Our clients being a non-</a:t>
                      </a:r>
                      <a:r>
                        <a:rPr lang="en-US" dirty="0" err="1"/>
                        <a:t>profir</a:t>
                      </a:r>
                      <a:r>
                        <a:rPr lang="en-US" dirty="0"/>
                        <a:t> organization, cost is a critical issue and currently the new system has no upfront costs</a:t>
                      </a:r>
                      <a:endParaRPr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0221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TextShape 1"/>
          <p:cNvSpPr txBox="1"/>
          <p:nvPr/>
        </p:nvSpPr>
        <p:spPr>
          <a:xfrm>
            <a:off x="1097280" y="12600"/>
            <a:ext cx="10058040" cy="14504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>
                <a:solidFill>
                  <a:srgbClr val="3F3F3F"/>
                </a:solidFill>
                <a:latin typeface="Calibri"/>
                <a:ea typeface="Calibri"/>
              </a:rPr>
              <a:t>NDI/NCS ALTERNATIVES</a:t>
            </a:r>
            <a:endParaRPr/>
          </a:p>
        </p:txBody>
      </p:sp>
      <p:sp>
        <p:nvSpPr>
          <p:cNvPr id="494" name="TextShape 2"/>
          <p:cNvSpPr txBox="1"/>
          <p:nvPr/>
        </p:nvSpPr>
        <p:spPr>
          <a:xfrm>
            <a:off x="1097280" y="6459840"/>
            <a:ext cx="24717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900">
                <a:solidFill>
                  <a:srgbClr val="FFFFFF"/>
                </a:solidFill>
                <a:latin typeface="Calibri"/>
                <a:ea typeface="Calibri"/>
              </a:rPr>
              <a:t>10/15/2014</a:t>
            </a:r>
            <a:endParaRPr/>
          </a:p>
        </p:txBody>
      </p:sp>
      <p:sp>
        <p:nvSpPr>
          <p:cNvPr id="495" name="TextShape 3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900">
                <a:solidFill>
                  <a:srgbClr val="FFFFFF"/>
                </a:solidFill>
                <a:latin typeface="Calibri"/>
                <a:ea typeface="Calibri"/>
              </a:rPr>
              <a:t>ARCHITECTURE REVIEW BOARD</a:t>
            </a:r>
            <a:endParaRPr/>
          </a:p>
        </p:txBody>
      </p:sp>
      <p:sp>
        <p:nvSpPr>
          <p:cNvPr id="496" name="TextShape 4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/>
          </a:p>
        </p:txBody>
      </p:sp>
      <p:pic>
        <p:nvPicPr>
          <p:cNvPr id="497" name="Shape 618"/>
          <p:cNvPicPr/>
          <p:nvPr/>
        </p:nvPicPr>
        <p:blipFill>
          <a:blip r:embed="rId2"/>
          <a:stretch>
            <a:fillRect/>
          </a:stretch>
        </p:blipFill>
        <p:spPr>
          <a:xfrm>
            <a:off x="9690120" y="2260440"/>
            <a:ext cx="2501640" cy="3657240"/>
          </a:xfrm>
          <a:prstGeom prst="rect">
            <a:avLst/>
          </a:prstGeom>
          <a:ln>
            <a:noFill/>
          </a:ln>
        </p:spPr>
      </p:pic>
      <p:graphicFrame>
        <p:nvGraphicFramePr>
          <p:cNvPr id="498" name="Table 5"/>
          <p:cNvGraphicFramePr/>
          <p:nvPr>
            <p:extLst>
              <p:ext uri="{D42A27DB-BD31-4B8C-83A1-F6EECF244321}">
                <p14:modId xmlns:p14="http://schemas.microsoft.com/office/powerpoint/2010/main" val="5469270"/>
              </p:ext>
            </p:extLst>
          </p:nvPr>
        </p:nvGraphicFramePr>
        <p:xfrm>
          <a:off x="219600" y="1629360"/>
          <a:ext cx="9564480" cy="4663080"/>
        </p:xfrm>
        <a:graphic>
          <a:graphicData uri="http://schemas.openxmlformats.org/drawingml/2006/table">
            <a:tbl>
              <a:tblPr/>
              <a:tblGrid>
                <a:gridCol w="4093200"/>
                <a:gridCol w="2735640"/>
                <a:gridCol w="2735640"/>
              </a:tblGrid>
              <a:tr h="12085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3000" b="1" i="1" dirty="0">
                          <a:solidFill>
                            <a:srgbClr val="000000"/>
                          </a:solidFill>
                          <a:latin typeface="Palatino"/>
                          <a:ea typeface="Palatino"/>
                        </a:rPr>
                        <a:t>Purpose\Alternatives</a:t>
                      </a:r>
                      <a:endParaRPr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3200" b="1" i="1">
                          <a:solidFill>
                            <a:srgbClr val="000000"/>
                          </a:solidFill>
                          <a:latin typeface="Palatino"/>
                          <a:ea typeface="Palatino"/>
                        </a:rPr>
                        <a:t>Component 1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3200" b="1" i="1">
                          <a:solidFill>
                            <a:srgbClr val="000000"/>
                          </a:solidFill>
                          <a:latin typeface="Palatino"/>
                          <a:ea typeface="Palatino"/>
                        </a:rPr>
                        <a:t>Component 2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796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b="1" i="1" dirty="0">
                          <a:solidFill>
                            <a:srgbClr val="000000"/>
                          </a:solidFill>
                          <a:latin typeface="Palatino"/>
                          <a:ea typeface="Palatino"/>
                        </a:rPr>
                        <a:t>Customer Relationship Management (CRM) System</a:t>
                      </a:r>
                      <a:endParaRPr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b="1" i="1" dirty="0">
                          <a:solidFill>
                            <a:srgbClr val="000000"/>
                          </a:solidFill>
                          <a:latin typeface="Palatino"/>
                          <a:ea typeface="Palatino"/>
                        </a:rPr>
                        <a:t>Neon CRM</a:t>
                      </a:r>
                      <a:endParaRPr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796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b="1" i="1" dirty="0">
                          <a:solidFill>
                            <a:srgbClr val="000000"/>
                          </a:solidFill>
                          <a:latin typeface="Palatino"/>
                          <a:ea typeface="Palatino"/>
                        </a:rPr>
                        <a:t>Database Management System</a:t>
                      </a:r>
                      <a:endParaRPr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b="1" i="1" dirty="0">
                          <a:solidFill>
                            <a:srgbClr val="000000"/>
                          </a:solidFill>
                          <a:latin typeface="Palatino"/>
                          <a:ea typeface="Palatino"/>
                        </a:rPr>
                        <a:t>MySQL</a:t>
                      </a:r>
                      <a:endParaRPr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b="1" i="1">
                          <a:solidFill>
                            <a:srgbClr val="000000"/>
                          </a:solidFill>
                          <a:latin typeface="Palatino"/>
                          <a:ea typeface="Palatino"/>
                        </a:rPr>
                        <a:t>MS Access (Jet Engine)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465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b="1" i="1">
                          <a:solidFill>
                            <a:srgbClr val="000000"/>
                          </a:solidFill>
                          <a:latin typeface="Palatino"/>
                          <a:ea typeface="Palatino"/>
                        </a:rPr>
                        <a:t>Web Hosting Platform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b="1" i="1" dirty="0" err="1">
                          <a:solidFill>
                            <a:srgbClr val="000000"/>
                          </a:solidFill>
                          <a:latin typeface="Palatino"/>
                          <a:ea typeface="Palatino"/>
                        </a:rPr>
                        <a:t>GoDaddy</a:t>
                      </a:r>
                      <a:endParaRPr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465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b="1" i="1">
                          <a:solidFill>
                            <a:srgbClr val="000000"/>
                          </a:solidFill>
                          <a:latin typeface="Palatino"/>
                          <a:ea typeface="Palatino"/>
                        </a:rPr>
                        <a:t>Content Management System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b="1" i="1" dirty="0">
                          <a:solidFill>
                            <a:srgbClr val="000000"/>
                          </a:solidFill>
                          <a:latin typeface="Palatino"/>
                          <a:ea typeface="Palatino"/>
                        </a:rPr>
                        <a:t>WordPress</a:t>
                      </a:r>
                      <a:endParaRPr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465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b="1" i="1">
                          <a:solidFill>
                            <a:srgbClr val="000000"/>
                          </a:solidFill>
                          <a:latin typeface="Palatino"/>
                          <a:ea typeface="Palatino"/>
                        </a:rPr>
                        <a:t>File Management System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b="1" i="1">
                          <a:solidFill>
                            <a:srgbClr val="000000"/>
                          </a:solidFill>
                          <a:latin typeface="Palatino"/>
                          <a:ea typeface="Palatino"/>
                        </a:rPr>
                        <a:t>Google Drive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b="1" i="1" dirty="0" err="1">
                          <a:solidFill>
                            <a:srgbClr val="000000"/>
                          </a:solidFill>
                          <a:latin typeface="Palatino"/>
                          <a:ea typeface="Palatino"/>
                        </a:rPr>
                        <a:t>DropBox</a:t>
                      </a:r>
                      <a:endParaRPr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464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b="1" i="1">
                          <a:solidFill>
                            <a:srgbClr val="000000"/>
                          </a:solidFill>
                          <a:latin typeface="Palatino"/>
                          <a:ea typeface="Palatino"/>
                        </a:rPr>
                        <a:t>Social Media Plugin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2000" b="1" i="1">
                          <a:solidFill>
                            <a:srgbClr val="000000"/>
                          </a:solidFill>
                          <a:latin typeface="Palatino"/>
                          <a:ea typeface="Palatino"/>
                        </a:rPr>
                        <a:t>ShareThis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1599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TextShape 1"/>
          <p:cNvSpPr txBox="1"/>
          <p:nvPr/>
        </p:nvSpPr>
        <p:spPr>
          <a:xfrm>
            <a:off x="1006200" y="-548640"/>
            <a:ext cx="10058040" cy="14504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dirty="0">
                <a:solidFill>
                  <a:srgbClr val="3F3F3F"/>
                </a:solidFill>
                <a:latin typeface="Calibri"/>
                <a:ea typeface="Calibri"/>
              </a:rPr>
              <a:t>Evaluation Criteria</a:t>
            </a:r>
            <a:endParaRPr dirty="0"/>
          </a:p>
        </p:txBody>
      </p:sp>
      <p:sp>
        <p:nvSpPr>
          <p:cNvPr id="500" name="TextShape 2"/>
          <p:cNvSpPr txBox="1"/>
          <p:nvPr/>
        </p:nvSpPr>
        <p:spPr>
          <a:xfrm>
            <a:off x="1097280" y="6459840"/>
            <a:ext cx="24717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900">
                <a:solidFill>
                  <a:srgbClr val="FFFFFF"/>
                </a:solidFill>
                <a:latin typeface="Calibri"/>
                <a:ea typeface="Calibri"/>
              </a:rPr>
              <a:t>10/15/2014</a:t>
            </a:r>
            <a:endParaRPr/>
          </a:p>
        </p:txBody>
      </p:sp>
      <p:sp>
        <p:nvSpPr>
          <p:cNvPr id="501" name="TextShape 3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900">
                <a:solidFill>
                  <a:srgbClr val="FFFFFF"/>
                </a:solidFill>
                <a:latin typeface="Calibri"/>
                <a:ea typeface="Calibri"/>
              </a:rPr>
              <a:t>ARCHITECTURE REVIEW BOARD</a:t>
            </a:r>
            <a:endParaRPr/>
          </a:p>
        </p:txBody>
      </p:sp>
      <p:sp>
        <p:nvSpPr>
          <p:cNvPr id="502" name="TextShape 4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/>
          </a:p>
        </p:txBody>
      </p:sp>
      <p:graphicFrame>
        <p:nvGraphicFramePr>
          <p:cNvPr id="503" name="Table 5"/>
          <p:cNvGraphicFramePr/>
          <p:nvPr>
            <p:extLst>
              <p:ext uri="{D42A27DB-BD31-4B8C-83A1-F6EECF244321}">
                <p14:modId xmlns:p14="http://schemas.microsoft.com/office/powerpoint/2010/main" val="3886885933"/>
              </p:ext>
            </p:extLst>
          </p:nvPr>
        </p:nvGraphicFramePr>
        <p:xfrm>
          <a:off x="1074960" y="842040"/>
          <a:ext cx="10058400" cy="5440680"/>
        </p:xfrm>
        <a:graphic>
          <a:graphicData uri="http://schemas.openxmlformats.org/drawingml/2006/table">
            <a:tbl>
              <a:tblPr/>
              <a:tblGrid>
                <a:gridCol w="853920"/>
                <a:gridCol w="7418880"/>
                <a:gridCol w="1785600"/>
              </a:tblGrid>
              <a:tr h="311428">
                <a:tc>
                  <a:txBody>
                    <a:bodyPr/>
                    <a:lstStyle/>
                    <a:p>
                      <a:pPr algn="just"/>
                      <a:r>
                        <a:rPr lang="en-US" sz="1500" dirty="0"/>
                        <a:t>No.</a:t>
                      </a:r>
                      <a:endParaRPr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500"/>
                        <a:t>Evaluation Criteria – NDI/NCS  attributes</a:t>
                      </a:r>
                      <a:endParaRPr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500"/>
                        <a:t>Weight</a:t>
                      </a:r>
                      <a:endParaRPr sz="1500"/>
                    </a:p>
                  </a:txBody>
                  <a:tcPr/>
                </a:tc>
              </a:tr>
              <a:tr h="311428"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1</a:t>
                      </a:r>
                      <a:endParaRPr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Inter-Component Compatibility</a:t>
                      </a:r>
                      <a:endParaRPr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500"/>
                        <a:t>6</a:t>
                      </a:r>
                      <a:endParaRPr sz="1500"/>
                    </a:p>
                  </a:txBody>
                  <a:tcPr/>
                </a:tc>
              </a:tr>
              <a:tr h="311428"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2</a:t>
                      </a:r>
                      <a:endParaRPr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Product Performance</a:t>
                      </a:r>
                      <a:endParaRPr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500"/>
                        <a:t>9</a:t>
                      </a:r>
                      <a:endParaRPr sz="1500"/>
                    </a:p>
                  </a:txBody>
                  <a:tcPr/>
                </a:tc>
              </a:tr>
              <a:tr h="311428"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3</a:t>
                      </a:r>
                      <a:endParaRPr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Functionality</a:t>
                      </a:r>
                      <a:endParaRPr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500"/>
                        <a:t>7</a:t>
                      </a:r>
                      <a:endParaRPr sz="1500"/>
                    </a:p>
                  </a:txBody>
                  <a:tcPr/>
                </a:tc>
              </a:tr>
              <a:tr h="311428"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4</a:t>
                      </a:r>
                      <a:endParaRPr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Documentation understandibility</a:t>
                      </a:r>
                      <a:endParaRPr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500"/>
                        <a:t>5</a:t>
                      </a:r>
                      <a:endParaRPr sz="1500"/>
                    </a:p>
                  </a:txBody>
                  <a:tcPr/>
                </a:tc>
              </a:tr>
              <a:tr h="311428"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5</a:t>
                      </a:r>
                      <a:endParaRPr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Flexibility</a:t>
                      </a:r>
                      <a:endParaRPr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500"/>
                        <a:t>6</a:t>
                      </a:r>
                      <a:endParaRPr sz="1500"/>
                    </a:p>
                  </a:txBody>
                  <a:tcPr/>
                </a:tc>
              </a:tr>
              <a:tr h="311428"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6</a:t>
                      </a:r>
                      <a:endParaRPr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Maturity of Product</a:t>
                      </a:r>
                      <a:endParaRPr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500"/>
                        <a:t>4</a:t>
                      </a:r>
                      <a:endParaRPr sz="1500"/>
                    </a:p>
                  </a:txBody>
                  <a:tcPr/>
                </a:tc>
              </a:tr>
              <a:tr h="311428"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7</a:t>
                      </a:r>
                      <a:endParaRPr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Vendor Support</a:t>
                      </a:r>
                      <a:endParaRPr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500"/>
                        <a:t>5</a:t>
                      </a:r>
                      <a:endParaRPr sz="1500"/>
                    </a:p>
                  </a:txBody>
                  <a:tcPr/>
                </a:tc>
              </a:tr>
              <a:tr h="311428"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8</a:t>
                      </a:r>
                      <a:endParaRPr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Security</a:t>
                      </a:r>
                      <a:endParaRPr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500"/>
                        <a:t>4</a:t>
                      </a:r>
                      <a:endParaRPr sz="1500"/>
                    </a:p>
                  </a:txBody>
                  <a:tcPr/>
                </a:tc>
              </a:tr>
              <a:tr h="311428"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9</a:t>
                      </a:r>
                      <a:endParaRPr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Ease of Use</a:t>
                      </a:r>
                      <a:endParaRPr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500"/>
                        <a:t>10</a:t>
                      </a:r>
                      <a:endParaRPr sz="1500"/>
                    </a:p>
                  </a:txBody>
                  <a:tcPr/>
                </a:tc>
              </a:tr>
              <a:tr h="311428"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10</a:t>
                      </a:r>
                      <a:endParaRPr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Training Tutorial and Video</a:t>
                      </a:r>
                      <a:endParaRPr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500"/>
                        <a:t>8</a:t>
                      </a:r>
                      <a:endParaRPr sz="1500"/>
                    </a:p>
                  </a:txBody>
                  <a:tcPr/>
                </a:tc>
              </a:tr>
              <a:tr h="311428"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11</a:t>
                      </a:r>
                      <a:endParaRPr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Ease of Installation/Upgrade</a:t>
                      </a:r>
                      <a:endParaRPr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500"/>
                        <a:t>6</a:t>
                      </a:r>
                      <a:endParaRPr sz="1500"/>
                    </a:p>
                  </a:txBody>
                  <a:tcPr/>
                </a:tc>
              </a:tr>
              <a:tr h="311428"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12</a:t>
                      </a:r>
                      <a:endParaRPr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Ease of maintain</a:t>
                      </a:r>
                      <a:endParaRPr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500"/>
                        <a:t>6</a:t>
                      </a:r>
                      <a:endParaRPr sz="1500"/>
                    </a:p>
                  </a:txBody>
                  <a:tcPr/>
                </a:tc>
              </a:tr>
              <a:tr h="311428"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13</a:t>
                      </a:r>
                      <a:endParaRPr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Vendor viability/stability</a:t>
                      </a:r>
                      <a:endParaRPr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500"/>
                        <a:t>4</a:t>
                      </a:r>
                      <a:endParaRPr sz="1500"/>
                    </a:p>
                  </a:txBody>
                  <a:tcPr/>
                </a:tc>
              </a:tr>
              <a:tr h="311428"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14</a:t>
                      </a:r>
                      <a:endParaRPr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Compatibility with </a:t>
                      </a:r>
                      <a:r>
                        <a:rPr lang="en-US" sz="1500" dirty="0" err="1"/>
                        <a:t>GoDaddy</a:t>
                      </a:r>
                      <a:r>
                        <a:rPr lang="en-US" sz="1500" dirty="0"/>
                        <a:t> </a:t>
                      </a:r>
                      <a:endParaRPr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500"/>
                        <a:t>11</a:t>
                      </a:r>
                      <a:endParaRPr sz="1500"/>
                    </a:p>
                  </a:txBody>
                  <a:tcPr/>
                </a:tc>
              </a:tr>
              <a:tr h="311428">
                <a:tc>
                  <a:txBody>
                    <a:bodyPr/>
                    <a:lstStyle/>
                    <a:p>
                      <a:pPr algn="r"/>
                      <a:r>
                        <a:rPr lang="en-US" sz="1500" dirty="0"/>
                        <a:t>15</a:t>
                      </a:r>
                      <a:endParaRPr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Ease of Integration with third-party software</a:t>
                      </a:r>
                      <a:endParaRPr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500"/>
                        <a:t>9</a:t>
                      </a:r>
                      <a:endParaRPr sz="1500"/>
                    </a:p>
                  </a:txBody>
                  <a:tcPr/>
                </a:tc>
              </a:tr>
              <a:tr h="311428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Total</a:t>
                      </a:r>
                      <a:endParaRPr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500" dirty="0"/>
                        <a:t>100</a:t>
                      </a:r>
                      <a:endParaRPr sz="15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3385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TextShape 1"/>
          <p:cNvSpPr txBox="1"/>
          <p:nvPr/>
        </p:nvSpPr>
        <p:spPr>
          <a:xfrm>
            <a:off x="1006200" y="-548640"/>
            <a:ext cx="10058040" cy="14504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>
                <a:solidFill>
                  <a:srgbClr val="3F3F3F"/>
                </a:solidFill>
                <a:latin typeface="Calibri"/>
                <a:ea typeface="Calibri"/>
              </a:rPr>
              <a:t>Evaluation Criteria</a:t>
            </a:r>
            <a:endParaRPr/>
          </a:p>
        </p:txBody>
      </p:sp>
      <p:sp>
        <p:nvSpPr>
          <p:cNvPr id="505" name="TextShape 2"/>
          <p:cNvSpPr txBox="1"/>
          <p:nvPr/>
        </p:nvSpPr>
        <p:spPr>
          <a:xfrm>
            <a:off x="1097280" y="6459840"/>
            <a:ext cx="24717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900">
                <a:solidFill>
                  <a:srgbClr val="FFFFFF"/>
                </a:solidFill>
                <a:latin typeface="Calibri"/>
                <a:ea typeface="Calibri"/>
              </a:rPr>
              <a:t>10/15/2014</a:t>
            </a:r>
            <a:endParaRPr/>
          </a:p>
        </p:txBody>
      </p:sp>
      <p:sp>
        <p:nvSpPr>
          <p:cNvPr id="506" name="TextShape 3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900">
                <a:solidFill>
                  <a:srgbClr val="FFFFFF"/>
                </a:solidFill>
                <a:latin typeface="Calibri"/>
                <a:ea typeface="Calibri"/>
              </a:rPr>
              <a:t>ARCHITECTURE REVIEW BOARD</a:t>
            </a:r>
            <a:endParaRPr/>
          </a:p>
        </p:txBody>
      </p:sp>
      <p:sp>
        <p:nvSpPr>
          <p:cNvPr id="507" name="TextShape 4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/>
          </a:p>
        </p:txBody>
      </p:sp>
      <p:graphicFrame>
        <p:nvGraphicFramePr>
          <p:cNvPr id="508" name="Table 5"/>
          <p:cNvGraphicFramePr/>
          <p:nvPr/>
        </p:nvGraphicFramePr>
        <p:xfrm>
          <a:off x="611640" y="1503000"/>
          <a:ext cx="10726920" cy="4793400"/>
        </p:xfrm>
        <a:graphic>
          <a:graphicData uri="http://schemas.openxmlformats.org/drawingml/2006/table">
            <a:tbl>
              <a:tblPr/>
              <a:tblGrid>
                <a:gridCol w="2425320"/>
                <a:gridCol w="6501960"/>
                <a:gridCol w="1799640"/>
              </a:tblGrid>
              <a:tr h="380520">
                <a:tc>
                  <a:txBody>
                    <a:bodyPr/>
                    <a:lstStyle/>
                    <a:p>
                      <a:pPr algn="just"/>
                      <a:r>
                        <a:rPr lang="en-US"/>
                        <a:t>No.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/>
                        <a:t>NDI/NCS  Features/ sub features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/>
                        <a:t>Weight</a:t>
                      </a:r>
                      <a:endParaRPr/>
                    </a:p>
                  </a:txBody>
                  <a:tcPr/>
                </a:tc>
              </a:tr>
              <a:tr h="380520"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Users can register for the client from website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/>
                        <a:t>26</a:t>
                      </a:r>
                      <a:endParaRPr/>
                    </a:p>
                  </a:txBody>
                  <a:tcPr/>
                </a:tc>
              </a:tr>
              <a:tr h="849960"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User can provide online feedback about their current situation to the clients at will and privately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/>
                        <a:t>15</a:t>
                      </a:r>
                      <a:endParaRPr/>
                    </a:p>
                  </a:txBody>
                  <a:tcPr/>
                </a:tc>
              </a:tr>
              <a:tr h="380520"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3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Users can purchase tickets on the website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/>
                        <a:t>4</a:t>
                      </a:r>
                      <a:endParaRPr/>
                    </a:p>
                  </a:txBody>
                  <a:tcPr/>
                </a:tc>
              </a:tr>
              <a:tr h="600840"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4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Users can checkin onsite for the services they want to utilize at the WAW center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/>
                        <a:t>18</a:t>
                      </a:r>
                      <a:endParaRPr/>
                    </a:p>
                  </a:txBody>
                  <a:tcPr/>
                </a:tc>
              </a:tr>
              <a:tr h="380520"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5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IT personnel can generate reports 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/>
                        <a:t>10</a:t>
                      </a:r>
                      <a:endParaRPr/>
                    </a:p>
                  </a:txBody>
                  <a:tcPr/>
                </a:tc>
              </a:tr>
              <a:tr h="600840"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6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WAW board members can upload and share files on a common platform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/>
                        <a:t>12</a:t>
                      </a:r>
                      <a:endParaRPr/>
                    </a:p>
                  </a:txBody>
                  <a:tcPr/>
                </a:tc>
              </a:tr>
              <a:tr h="380520"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7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Users can like facebook page from clients website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/>
                        <a:t>7</a:t>
                      </a:r>
                      <a:endParaRPr/>
                    </a:p>
                  </a:txBody>
                  <a:tcPr/>
                </a:tc>
              </a:tr>
              <a:tr h="380520"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8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WAW staff can publish blogs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/>
                        <a:t>8</a:t>
                      </a:r>
                      <a:endParaRPr/>
                    </a:p>
                  </a:txBody>
                  <a:tcPr/>
                </a:tc>
              </a:tr>
              <a:tr h="3801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Total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/>
                        <a:t>100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1921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TextShape 1"/>
          <p:cNvSpPr txBox="1"/>
          <p:nvPr/>
        </p:nvSpPr>
        <p:spPr>
          <a:xfrm>
            <a:off x="1005840" y="-718920"/>
            <a:ext cx="10058040" cy="1450440"/>
          </a:xfrm>
          <a:prstGeom prst="rect">
            <a:avLst/>
          </a:prstGeom>
        </p:spPr>
        <p:txBody>
          <a:bodyPr anchor="b"/>
          <a:lstStyle/>
          <a:p>
            <a:r>
              <a:rPr lang="en-US" sz="4800">
                <a:solidFill>
                  <a:srgbClr val="3F3F3F"/>
                </a:solidFill>
                <a:latin typeface="Calibri"/>
                <a:ea typeface="Calibri"/>
              </a:rPr>
              <a:t>Evaluation Results</a:t>
            </a:r>
            <a:endParaRPr/>
          </a:p>
        </p:txBody>
      </p:sp>
      <p:sp>
        <p:nvSpPr>
          <p:cNvPr id="510" name="TextShape 2"/>
          <p:cNvSpPr txBox="1"/>
          <p:nvPr/>
        </p:nvSpPr>
        <p:spPr>
          <a:xfrm>
            <a:off x="1097280" y="6459840"/>
            <a:ext cx="24717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900">
                <a:solidFill>
                  <a:srgbClr val="FFFFFF"/>
                </a:solidFill>
                <a:latin typeface="Calibri"/>
                <a:ea typeface="Calibri"/>
              </a:rPr>
              <a:t>10/15/2014</a:t>
            </a:r>
            <a:endParaRPr/>
          </a:p>
        </p:txBody>
      </p:sp>
      <p:sp>
        <p:nvSpPr>
          <p:cNvPr id="511" name="TextShape 3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900">
                <a:solidFill>
                  <a:srgbClr val="FFFFFF"/>
                </a:solidFill>
                <a:latin typeface="Calibri"/>
                <a:ea typeface="Calibri"/>
              </a:rPr>
              <a:t>ARCHITECTURE REVIEW BOARD</a:t>
            </a:r>
            <a:endParaRPr/>
          </a:p>
        </p:txBody>
      </p:sp>
      <p:sp>
        <p:nvSpPr>
          <p:cNvPr id="512" name="TextShape 4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/>
          </a:p>
        </p:txBody>
      </p:sp>
      <p:graphicFrame>
        <p:nvGraphicFramePr>
          <p:cNvPr id="513" name="Table 5"/>
          <p:cNvGraphicFramePr/>
          <p:nvPr>
            <p:extLst>
              <p:ext uri="{D42A27DB-BD31-4B8C-83A1-F6EECF244321}">
                <p14:modId xmlns:p14="http://schemas.microsoft.com/office/powerpoint/2010/main" val="3370065996"/>
              </p:ext>
            </p:extLst>
          </p:nvPr>
        </p:nvGraphicFramePr>
        <p:xfrm>
          <a:off x="274320" y="638640"/>
          <a:ext cx="11703960" cy="5744880"/>
        </p:xfrm>
        <a:graphic>
          <a:graphicData uri="http://schemas.openxmlformats.org/drawingml/2006/table">
            <a:tbl>
              <a:tblPr/>
              <a:tblGrid>
                <a:gridCol w="760320"/>
                <a:gridCol w="894600"/>
                <a:gridCol w="1384920"/>
                <a:gridCol w="702360"/>
                <a:gridCol w="846720"/>
                <a:gridCol w="749520"/>
                <a:gridCol w="646560"/>
                <a:gridCol w="816120"/>
                <a:gridCol w="2007360"/>
                <a:gridCol w="233640"/>
                <a:gridCol w="500760"/>
                <a:gridCol w="501840"/>
                <a:gridCol w="717120"/>
                <a:gridCol w="942120"/>
              </a:tblGrid>
              <a:tr h="45612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No</a:t>
                      </a:r>
                      <a:endParaRPr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W</a:t>
                      </a:r>
                      <a:endParaRPr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MySQL</a:t>
                      </a:r>
                      <a:endParaRPr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AVG</a:t>
                      </a:r>
                      <a:endParaRPr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Total</a:t>
                      </a:r>
                      <a:endParaRPr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MS Access</a:t>
                      </a:r>
                      <a:endParaRPr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AVG</a:t>
                      </a:r>
                      <a:endParaRPr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Total</a:t>
                      </a:r>
                      <a:endParaRPr sz="1200" b="1" dirty="0"/>
                    </a:p>
                  </a:txBody>
                  <a:tcPr/>
                </a:tc>
              </a:tr>
              <a:tr h="29160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R1</a:t>
                      </a:r>
                      <a:endParaRPr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R2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R3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R4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R1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R2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R3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R4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291600"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6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9.5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57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8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8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7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8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7.75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46.5</a:t>
                      </a:r>
                      <a:endParaRPr sz="1200"/>
                    </a:p>
                  </a:txBody>
                  <a:tcPr/>
                </a:tc>
              </a:tr>
              <a:tr h="291600"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2 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/>
                        <a:t>9</a:t>
                      </a:r>
                      <a:endParaRPr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/>
                        <a:t>9</a:t>
                      </a:r>
                      <a:endParaRPr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8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8.75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78.8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8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6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8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7.75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69.75</a:t>
                      </a:r>
                      <a:endParaRPr sz="1200"/>
                    </a:p>
                  </a:txBody>
                  <a:tcPr/>
                </a:tc>
              </a:tr>
              <a:tr h="291600"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3 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7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8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63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8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8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8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8.25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57.75</a:t>
                      </a:r>
                      <a:endParaRPr sz="1200"/>
                    </a:p>
                  </a:txBody>
                  <a:tcPr/>
                </a:tc>
              </a:tr>
              <a:tr h="291600"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4 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5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9.5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47.5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8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8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7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7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7.5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37.5</a:t>
                      </a:r>
                      <a:endParaRPr sz="1200"/>
                    </a:p>
                  </a:txBody>
                  <a:tcPr/>
                </a:tc>
              </a:tr>
              <a:tr h="291600"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5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6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8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7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/>
                        <a:t>8.5</a:t>
                      </a:r>
                      <a:endParaRPr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51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7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7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8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8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7.5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45</a:t>
                      </a:r>
                      <a:endParaRPr sz="1200"/>
                    </a:p>
                  </a:txBody>
                  <a:tcPr/>
                </a:tc>
              </a:tr>
              <a:tr h="291600"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6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4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6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8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8.25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33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8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8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8.5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34</a:t>
                      </a:r>
                      <a:endParaRPr sz="1200"/>
                    </a:p>
                  </a:txBody>
                  <a:tcPr/>
                </a:tc>
              </a:tr>
              <a:tr h="291600"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7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5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8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/>
                        <a:t>9</a:t>
                      </a:r>
                      <a:endParaRPr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8.75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43.8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/>
                        <a:t>6</a:t>
                      </a:r>
                      <a:endParaRPr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5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7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8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6.5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32.5</a:t>
                      </a:r>
                      <a:endParaRPr sz="1200"/>
                    </a:p>
                  </a:txBody>
                  <a:tcPr/>
                </a:tc>
              </a:tr>
              <a:tr h="291600"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8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4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36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/>
                        <a:t>7</a:t>
                      </a:r>
                      <a:endParaRPr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6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5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7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6.25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25</a:t>
                      </a:r>
                      <a:endParaRPr sz="1200"/>
                    </a:p>
                  </a:txBody>
                  <a:tcPr/>
                </a:tc>
              </a:tr>
              <a:tr h="291600"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40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8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7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8.5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85</a:t>
                      </a:r>
                      <a:endParaRPr sz="1200"/>
                    </a:p>
                  </a:txBody>
                  <a:tcPr/>
                </a:tc>
              </a:tr>
              <a:tr h="291600"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8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8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72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8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7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8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7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7.5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60</a:t>
                      </a:r>
                      <a:endParaRPr sz="1200"/>
                    </a:p>
                  </a:txBody>
                  <a:tcPr/>
                </a:tc>
              </a:tr>
              <a:tr h="291600"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11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6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9.75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58.5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7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8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/>
                        <a:t>7</a:t>
                      </a:r>
                      <a:endParaRPr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7.75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46.5</a:t>
                      </a:r>
                      <a:endParaRPr sz="1200"/>
                    </a:p>
                  </a:txBody>
                  <a:tcPr/>
                </a:tc>
              </a:tr>
              <a:tr h="291600"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12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6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8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8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8.5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51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7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8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/>
                        <a:t>8.5</a:t>
                      </a:r>
                      <a:endParaRPr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51</a:t>
                      </a:r>
                      <a:endParaRPr sz="1200"/>
                    </a:p>
                  </a:txBody>
                  <a:tcPr/>
                </a:tc>
              </a:tr>
              <a:tr h="291600"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13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4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7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8.75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35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8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6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8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/>
                        <a:t>7.75</a:t>
                      </a:r>
                      <a:endParaRPr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/>
                        <a:t>31</a:t>
                      </a:r>
                      <a:endParaRPr sz="1200" dirty="0"/>
                    </a:p>
                  </a:txBody>
                  <a:tcPr/>
                </a:tc>
              </a:tr>
              <a:tr h="291600"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14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11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8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7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6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5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7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6.25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/>
                        <a:t>68.75</a:t>
                      </a:r>
                      <a:endParaRPr sz="1200" dirty="0"/>
                    </a:p>
                  </a:txBody>
                  <a:tcPr/>
                </a:tc>
              </a:tr>
              <a:tr h="291600"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15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9.75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87.8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8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7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8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8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/>
                        <a:t>72</a:t>
                      </a:r>
                      <a:endParaRPr sz="1200" dirty="0"/>
                    </a:p>
                  </a:txBody>
                  <a:tcPr/>
                </a:tc>
              </a:tr>
              <a:tr h="457560"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Total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853.4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/>
                        <a:t>762.4</a:t>
                      </a:r>
                      <a:endParaRPr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7469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10/15/2014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Architecture review board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7A27-7B70-4D5D-91CD-31E14CF1A6E2}" type="slidenum">
              <a:rPr lang="en-US" smtClean="0"/>
              <a:t>6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US" sz="2400" b="1" dirty="0"/>
              <a:t>Win Conditions Shaping Status : </a:t>
            </a:r>
            <a:r>
              <a:rPr lang="en-US" sz="2400" b="1" dirty="0" smtClean="0"/>
              <a:t>13 </a:t>
            </a:r>
            <a:r>
              <a:rPr lang="en-US" sz="2400" b="1" dirty="0"/>
              <a:t>Agreed and 5 open.</a:t>
            </a:r>
          </a:p>
          <a:p>
            <a:pPr marL="400050" lvl="1" indent="0">
              <a:lnSpc>
                <a:spcPct val="70000"/>
              </a:lnSpc>
              <a:buNone/>
            </a:pPr>
            <a:endParaRPr lang="en-US" sz="2400" b="1" dirty="0"/>
          </a:p>
          <a:p>
            <a:pPr marL="0" indent="0">
              <a:lnSpc>
                <a:spcPct val="70000"/>
              </a:lnSpc>
              <a:buNone/>
            </a:pPr>
            <a:r>
              <a:rPr lang="en-US" sz="2800" b="1" dirty="0"/>
              <a:t>Highlighted Agreed Win Conditions</a:t>
            </a:r>
          </a:p>
          <a:p>
            <a:pPr marL="0" indent="0">
              <a:lnSpc>
                <a:spcPct val="70000"/>
              </a:lnSpc>
              <a:buNone/>
            </a:pPr>
            <a:endParaRPr lang="en-US" dirty="0"/>
          </a:p>
          <a:p>
            <a:pPr>
              <a:lnSpc>
                <a:spcPct val="70000"/>
              </a:lnSpc>
            </a:pPr>
            <a:r>
              <a:rPr lang="en-US" sz="2400" b="1" dirty="0"/>
              <a:t>Win Condition (WC_3377): Report generation</a:t>
            </a:r>
          </a:p>
          <a:p>
            <a:pPr marL="800100" lvl="2" indent="0">
              <a:lnSpc>
                <a:spcPct val="70000"/>
              </a:lnSpc>
              <a:buNone/>
            </a:pPr>
            <a:r>
              <a:rPr lang="en-US" sz="2000" dirty="0"/>
              <a:t>As a </a:t>
            </a:r>
            <a:r>
              <a:rPr lang="en-US" sz="2000" dirty="0" err="1"/>
              <a:t>WaW</a:t>
            </a:r>
            <a:r>
              <a:rPr lang="en-US" sz="2000" dirty="0"/>
              <a:t> IT personnel I can generate reports so that I can track how many clients showed up for the counseling session.</a:t>
            </a:r>
          </a:p>
          <a:p>
            <a:pPr marL="800100" lvl="2" indent="0">
              <a:lnSpc>
                <a:spcPct val="70000"/>
              </a:lnSpc>
              <a:buNone/>
            </a:pPr>
            <a:endParaRPr lang="en-US" sz="2000" dirty="0"/>
          </a:p>
          <a:p>
            <a:pPr>
              <a:lnSpc>
                <a:spcPct val="70000"/>
              </a:lnSpc>
            </a:pPr>
            <a:r>
              <a:rPr lang="en-US" sz="2400" b="1" dirty="0"/>
              <a:t>Win Condition (WC_3197): Deployment</a:t>
            </a:r>
          </a:p>
          <a:p>
            <a:pPr marL="800100" lvl="2" indent="0">
              <a:lnSpc>
                <a:spcPct val="70000"/>
              </a:lnSpc>
              <a:buNone/>
            </a:pPr>
            <a:r>
              <a:rPr lang="en-US" sz="2000" dirty="0"/>
              <a:t>The </a:t>
            </a:r>
            <a:r>
              <a:rPr lang="en-US" sz="2000" dirty="0" err="1"/>
              <a:t>WaW</a:t>
            </a:r>
            <a:r>
              <a:rPr lang="en-US" sz="2000" dirty="0"/>
              <a:t> website shall use the existing </a:t>
            </a:r>
            <a:r>
              <a:rPr lang="en-US" sz="2000" dirty="0" err="1"/>
              <a:t>G</a:t>
            </a:r>
            <a:r>
              <a:rPr lang="en-US" sz="2000" dirty="0" err="1" smtClean="0"/>
              <a:t>oDaddy</a:t>
            </a:r>
            <a:r>
              <a:rPr lang="en-US" sz="2000" dirty="0" smtClean="0"/>
              <a:t> </a:t>
            </a:r>
            <a:r>
              <a:rPr lang="en-US" sz="2000" dirty="0"/>
              <a:t>account.</a:t>
            </a:r>
          </a:p>
          <a:p>
            <a:pPr marL="800100" lvl="2" indent="0">
              <a:lnSpc>
                <a:spcPct val="70000"/>
              </a:lnSpc>
              <a:buNone/>
            </a:pPr>
            <a:endParaRPr lang="en-US" sz="2000" dirty="0"/>
          </a:p>
          <a:p>
            <a:pPr>
              <a:lnSpc>
                <a:spcPct val="70000"/>
              </a:lnSpc>
            </a:pPr>
            <a:r>
              <a:rPr lang="en-US" sz="2400" b="1" dirty="0"/>
              <a:t>Win Condition (WC_3198): Tools and Languages</a:t>
            </a:r>
          </a:p>
          <a:p>
            <a:pPr marL="800100" lvl="2" indent="0">
              <a:lnSpc>
                <a:spcPct val="70000"/>
              </a:lnSpc>
              <a:buNone/>
            </a:pPr>
            <a:r>
              <a:rPr lang="en-US" sz="2000" dirty="0"/>
              <a:t>The </a:t>
            </a:r>
            <a:r>
              <a:rPr lang="en-US" sz="2000" dirty="0" err="1"/>
              <a:t>WaW</a:t>
            </a:r>
            <a:r>
              <a:rPr lang="en-US" sz="2000" dirty="0"/>
              <a:t> website shall use </a:t>
            </a:r>
            <a:r>
              <a:rPr lang="en-US" sz="2000" dirty="0" err="1"/>
              <a:t>Wordpress</a:t>
            </a:r>
            <a:r>
              <a:rPr lang="en-US" sz="2000" dirty="0"/>
              <a:t>.</a:t>
            </a:r>
          </a:p>
          <a:p>
            <a:pPr marL="800100" lvl="2" indent="0">
              <a:buNone/>
            </a:pPr>
            <a:endParaRPr lang="en-US" sz="2000" dirty="0"/>
          </a:p>
          <a:p>
            <a:pPr marL="400050" lvl="1" indent="0">
              <a:buNone/>
            </a:pP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Win-Win Conditions</a:t>
            </a:r>
          </a:p>
        </p:txBody>
      </p:sp>
    </p:spTree>
    <p:extLst>
      <p:ext uri="{BB962C8B-B14F-4D97-AF65-F5344CB8AC3E}">
        <p14:creationId xmlns:p14="http://schemas.microsoft.com/office/powerpoint/2010/main" val="2960853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TextShape 1"/>
          <p:cNvSpPr txBox="1"/>
          <p:nvPr/>
        </p:nvSpPr>
        <p:spPr>
          <a:xfrm>
            <a:off x="1005840" y="-718920"/>
            <a:ext cx="10058040" cy="1450440"/>
          </a:xfrm>
          <a:prstGeom prst="rect">
            <a:avLst/>
          </a:prstGeom>
        </p:spPr>
        <p:txBody>
          <a:bodyPr anchor="b"/>
          <a:lstStyle/>
          <a:p>
            <a:r>
              <a:rPr lang="en-US" sz="4800">
                <a:solidFill>
                  <a:srgbClr val="3F3F3F"/>
                </a:solidFill>
                <a:latin typeface="Calibri"/>
                <a:ea typeface="Calibri"/>
              </a:rPr>
              <a:t>Evaluation Results</a:t>
            </a:r>
            <a:endParaRPr/>
          </a:p>
        </p:txBody>
      </p:sp>
      <p:sp>
        <p:nvSpPr>
          <p:cNvPr id="515" name="TextShape 2"/>
          <p:cNvSpPr txBox="1"/>
          <p:nvPr/>
        </p:nvSpPr>
        <p:spPr>
          <a:xfrm>
            <a:off x="1097280" y="6459840"/>
            <a:ext cx="24717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900">
                <a:solidFill>
                  <a:srgbClr val="FFFFFF"/>
                </a:solidFill>
                <a:latin typeface="Calibri"/>
                <a:ea typeface="Calibri"/>
              </a:rPr>
              <a:t>10/15/2014</a:t>
            </a:r>
            <a:endParaRPr/>
          </a:p>
        </p:txBody>
      </p:sp>
      <p:sp>
        <p:nvSpPr>
          <p:cNvPr id="516" name="TextShape 3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900">
                <a:solidFill>
                  <a:srgbClr val="FFFFFF"/>
                </a:solidFill>
                <a:latin typeface="Calibri"/>
                <a:ea typeface="Calibri"/>
              </a:rPr>
              <a:t>ARCHITECTURE REVIEW BOARD</a:t>
            </a:r>
            <a:endParaRPr/>
          </a:p>
        </p:txBody>
      </p:sp>
      <p:sp>
        <p:nvSpPr>
          <p:cNvPr id="517" name="TextShape 4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/>
          </a:p>
        </p:txBody>
      </p:sp>
      <p:graphicFrame>
        <p:nvGraphicFramePr>
          <p:cNvPr id="518" name="Table 5"/>
          <p:cNvGraphicFramePr/>
          <p:nvPr>
            <p:extLst>
              <p:ext uri="{D42A27DB-BD31-4B8C-83A1-F6EECF244321}">
                <p14:modId xmlns:p14="http://schemas.microsoft.com/office/powerpoint/2010/main" val="127289641"/>
              </p:ext>
            </p:extLst>
          </p:nvPr>
        </p:nvGraphicFramePr>
        <p:xfrm>
          <a:off x="365760" y="961920"/>
          <a:ext cx="11521080" cy="5220000"/>
        </p:xfrm>
        <a:graphic>
          <a:graphicData uri="http://schemas.openxmlformats.org/drawingml/2006/table">
            <a:tbl>
              <a:tblPr/>
              <a:tblGrid>
                <a:gridCol w="726480"/>
                <a:gridCol w="771120"/>
                <a:gridCol w="1350360"/>
                <a:gridCol w="660240"/>
                <a:gridCol w="746280"/>
                <a:gridCol w="957600"/>
                <a:gridCol w="735120"/>
                <a:gridCol w="768240"/>
                <a:gridCol w="1323000"/>
                <a:gridCol w="778320"/>
                <a:gridCol w="471960"/>
                <a:gridCol w="490680"/>
                <a:gridCol w="664560"/>
                <a:gridCol w="1077120"/>
              </a:tblGrid>
              <a:tr h="3146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No</a:t>
                      </a:r>
                      <a:endParaRPr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W</a:t>
                      </a:r>
                      <a:endParaRPr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Google Drive</a:t>
                      </a:r>
                      <a:endParaRPr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Total</a:t>
                      </a:r>
                      <a:endParaRPr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DropBox</a:t>
                      </a:r>
                      <a:endParaRPr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AVG</a:t>
                      </a:r>
                      <a:endParaRPr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Total</a:t>
                      </a:r>
                      <a:endParaRPr sz="1200" b="1" dirty="0"/>
                    </a:p>
                  </a:txBody>
                  <a:tcPr/>
                </a:tc>
              </a:tr>
              <a:tr h="31464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R1</a:t>
                      </a:r>
                      <a:endParaRPr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R2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R3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R4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R1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R2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R3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R4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266040"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6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9.5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57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9.25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55.5</a:t>
                      </a:r>
                      <a:endParaRPr sz="1200"/>
                    </a:p>
                  </a:txBody>
                  <a:tcPr/>
                </a:tc>
              </a:tr>
              <a:tr h="266040"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2 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/>
                        <a:t>10</a:t>
                      </a:r>
                      <a:endParaRPr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81</a:t>
                      </a:r>
                      <a:endParaRPr sz="1200"/>
                    </a:p>
                  </a:txBody>
                  <a:tcPr/>
                </a:tc>
              </a:tr>
              <a:tr h="314640"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3 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7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70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9.25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64.8</a:t>
                      </a:r>
                      <a:endParaRPr sz="1200"/>
                    </a:p>
                  </a:txBody>
                  <a:tcPr/>
                </a:tc>
              </a:tr>
              <a:tr h="266040"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4 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5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/>
                        <a:t>9</a:t>
                      </a:r>
                      <a:endParaRPr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/>
                        <a:t>9</a:t>
                      </a:r>
                      <a:endParaRPr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/>
                        <a:t>10</a:t>
                      </a:r>
                      <a:endParaRPr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9.25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46.3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9.25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46.3</a:t>
                      </a:r>
                      <a:endParaRPr sz="1200"/>
                    </a:p>
                  </a:txBody>
                  <a:tcPr/>
                </a:tc>
              </a:tr>
              <a:tr h="266040"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5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6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9.75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58.5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9.25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55.5</a:t>
                      </a:r>
                      <a:endParaRPr sz="1200"/>
                    </a:p>
                  </a:txBody>
                  <a:tcPr/>
                </a:tc>
              </a:tr>
              <a:tr h="266040"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6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4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/>
                        <a:t>9.5</a:t>
                      </a:r>
                      <a:endParaRPr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38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9.25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37</a:t>
                      </a:r>
                      <a:endParaRPr sz="1200"/>
                    </a:p>
                  </a:txBody>
                  <a:tcPr/>
                </a:tc>
              </a:tr>
              <a:tr h="314640"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7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5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50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9.5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47.5</a:t>
                      </a:r>
                      <a:endParaRPr sz="1200"/>
                    </a:p>
                  </a:txBody>
                  <a:tcPr/>
                </a:tc>
              </a:tr>
              <a:tr h="266040"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8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4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40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/>
                        <a:t>9</a:t>
                      </a:r>
                      <a:endParaRPr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/>
                        <a:t>10</a:t>
                      </a:r>
                      <a:endParaRPr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9.75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39</a:t>
                      </a:r>
                      <a:endParaRPr sz="1200"/>
                    </a:p>
                  </a:txBody>
                  <a:tcPr/>
                </a:tc>
              </a:tr>
              <a:tr h="266040"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9.5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95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/>
                        <a:t>10</a:t>
                      </a:r>
                      <a:endParaRPr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9.5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95</a:t>
                      </a:r>
                      <a:endParaRPr sz="1200"/>
                    </a:p>
                  </a:txBody>
                  <a:tcPr/>
                </a:tc>
              </a:tr>
              <a:tr h="314640"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8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72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/>
                        <a:t>9.5</a:t>
                      </a:r>
                      <a:endParaRPr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76</a:t>
                      </a:r>
                      <a:endParaRPr sz="1200"/>
                    </a:p>
                  </a:txBody>
                  <a:tcPr/>
                </a:tc>
              </a:tr>
              <a:tr h="266040"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11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6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60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9.5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/>
                        <a:t>57</a:t>
                      </a:r>
                      <a:endParaRPr sz="1200" dirty="0"/>
                    </a:p>
                  </a:txBody>
                  <a:tcPr/>
                </a:tc>
              </a:tr>
              <a:tr h="266040"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12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6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95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57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/>
                        <a:t>54</a:t>
                      </a:r>
                      <a:endParaRPr sz="1200" dirty="0"/>
                    </a:p>
                  </a:txBody>
                  <a:tcPr/>
                </a:tc>
              </a:tr>
              <a:tr h="314640"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13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4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40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9.5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/>
                        <a:t>38</a:t>
                      </a:r>
                      <a:endParaRPr sz="1200" dirty="0"/>
                    </a:p>
                  </a:txBody>
                  <a:tcPr/>
                </a:tc>
              </a:tr>
              <a:tr h="266040"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14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11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9.75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107.3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9.25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/>
                        <a:t>101.8</a:t>
                      </a:r>
                      <a:endParaRPr sz="1200" dirty="0"/>
                    </a:p>
                  </a:txBody>
                  <a:tcPr/>
                </a:tc>
              </a:tr>
              <a:tr h="314640"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15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9.75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87.8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9.5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/>
                        <a:t>85.5</a:t>
                      </a:r>
                      <a:endParaRPr sz="1200" dirty="0"/>
                    </a:p>
                  </a:txBody>
                  <a:tcPr/>
                </a:tc>
              </a:tr>
              <a:tr h="266040"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Total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100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/>
                        <a:t>968.9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/>
                        <a:t>933.9</a:t>
                      </a:r>
                      <a:endParaRPr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1754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TextShape 1"/>
          <p:cNvSpPr txBox="1"/>
          <p:nvPr/>
        </p:nvSpPr>
        <p:spPr>
          <a:xfrm>
            <a:off x="1097280" y="12600"/>
            <a:ext cx="10058040" cy="1450440"/>
          </a:xfrm>
          <a:prstGeom prst="rect">
            <a:avLst/>
          </a:prstGeom>
        </p:spPr>
        <p:txBody>
          <a:bodyPr anchor="b"/>
          <a:lstStyle/>
          <a:p>
            <a:r>
              <a:rPr lang="en-US" sz="4800">
                <a:solidFill>
                  <a:srgbClr val="3F3F3F"/>
                </a:solidFill>
                <a:latin typeface="Calibri"/>
                <a:ea typeface="Calibri"/>
              </a:rPr>
              <a:t>NDI Comparison and Evaluation</a:t>
            </a:r>
            <a:endParaRPr/>
          </a:p>
        </p:txBody>
      </p:sp>
      <p:sp>
        <p:nvSpPr>
          <p:cNvPr id="520" name="TextShape 2"/>
          <p:cNvSpPr txBox="1"/>
          <p:nvPr/>
        </p:nvSpPr>
        <p:spPr>
          <a:xfrm>
            <a:off x="1097280" y="6459840"/>
            <a:ext cx="24717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900">
                <a:solidFill>
                  <a:srgbClr val="FFFFFF"/>
                </a:solidFill>
                <a:latin typeface="Calibri"/>
                <a:ea typeface="Calibri"/>
              </a:rPr>
              <a:t>10/15/2014</a:t>
            </a:r>
            <a:endParaRPr/>
          </a:p>
        </p:txBody>
      </p:sp>
      <p:sp>
        <p:nvSpPr>
          <p:cNvPr id="521" name="TextShape 3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900">
                <a:solidFill>
                  <a:srgbClr val="FFFFFF"/>
                </a:solidFill>
                <a:latin typeface="Calibri"/>
                <a:ea typeface="Calibri"/>
              </a:rPr>
              <a:t>ARCHITECTURE REVIEW BOARD</a:t>
            </a:r>
            <a:endParaRPr/>
          </a:p>
        </p:txBody>
      </p:sp>
      <p:sp>
        <p:nvSpPr>
          <p:cNvPr id="522" name="TextShape 4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/>
          </a:p>
        </p:txBody>
      </p:sp>
      <p:graphicFrame>
        <p:nvGraphicFramePr>
          <p:cNvPr id="523" name="Table 5"/>
          <p:cNvGraphicFramePr/>
          <p:nvPr>
            <p:extLst>
              <p:ext uri="{D42A27DB-BD31-4B8C-83A1-F6EECF244321}">
                <p14:modId xmlns:p14="http://schemas.microsoft.com/office/powerpoint/2010/main" val="3250307302"/>
              </p:ext>
            </p:extLst>
          </p:nvPr>
        </p:nvGraphicFramePr>
        <p:xfrm>
          <a:off x="1188720" y="1884960"/>
          <a:ext cx="10058400" cy="3692880"/>
        </p:xfrm>
        <a:graphic>
          <a:graphicData uri="http://schemas.openxmlformats.org/drawingml/2006/table">
            <a:tbl>
              <a:tblPr/>
              <a:tblGrid>
                <a:gridCol w="3351960"/>
                <a:gridCol w="3351960"/>
                <a:gridCol w="3354480"/>
              </a:tblGrid>
              <a:tr h="6152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Metric</a:t>
                      </a:r>
                      <a:endParaRPr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MySQL</a:t>
                      </a:r>
                      <a:endParaRPr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 Access (Jet)</a:t>
                      </a:r>
                      <a:endParaRPr dirty="0"/>
                    </a:p>
                  </a:txBody>
                  <a:tcPr/>
                </a:tc>
              </a:tr>
              <a:tr h="615240">
                <a:tc>
                  <a:txBody>
                    <a:bodyPr/>
                    <a:lstStyle/>
                    <a:p>
                      <a:r>
                        <a:rPr lang="en-US" b="1" dirty="0"/>
                        <a:t>Platform</a:t>
                      </a:r>
                      <a:endParaRPr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All platforms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Windows Only</a:t>
                      </a:r>
                      <a:endParaRPr/>
                    </a:p>
                  </a:txBody>
                  <a:tcPr/>
                </a:tc>
              </a:tr>
              <a:tr h="615240">
                <a:tc>
                  <a:txBody>
                    <a:bodyPr/>
                    <a:lstStyle/>
                    <a:p>
                      <a:r>
                        <a:rPr lang="en-US" b="1" dirty="0"/>
                        <a:t>Performance</a:t>
                      </a:r>
                      <a:endParaRPr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Better compared to MS Access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Worse compare to MySQL</a:t>
                      </a:r>
                      <a:endParaRPr/>
                    </a:p>
                  </a:txBody>
                  <a:tcPr/>
                </a:tc>
              </a:tr>
              <a:tr h="615240">
                <a:tc>
                  <a:txBody>
                    <a:bodyPr/>
                    <a:lstStyle/>
                    <a:p>
                      <a:r>
                        <a:rPr lang="en-US" b="1" dirty="0"/>
                        <a:t>Cost</a:t>
                      </a:r>
                      <a:endParaRPr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Open source and no cost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Paid license</a:t>
                      </a:r>
                      <a:endParaRPr/>
                    </a:p>
                  </a:txBody>
                  <a:tcPr/>
                </a:tc>
              </a:tr>
              <a:tr h="615240">
                <a:tc>
                  <a:txBody>
                    <a:bodyPr/>
                    <a:lstStyle/>
                    <a:p>
                      <a:r>
                        <a:rPr lang="en-US" b="1" dirty="0"/>
                        <a:t>Security</a:t>
                      </a:r>
                      <a:endParaRPr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SSL support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Username-password</a:t>
                      </a:r>
                      <a:endParaRPr/>
                    </a:p>
                  </a:txBody>
                  <a:tcPr/>
                </a:tc>
              </a:tr>
              <a:tr h="616680">
                <a:tc>
                  <a:txBody>
                    <a:bodyPr/>
                    <a:lstStyle/>
                    <a:p>
                      <a:r>
                        <a:rPr lang="en-US" b="1" dirty="0"/>
                        <a:t>Scalability</a:t>
                      </a:r>
                      <a:endParaRPr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&gt;255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&lt;=255</a:t>
                      </a:r>
                      <a:endParaRPr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3371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TextShape 1"/>
          <p:cNvSpPr txBox="1"/>
          <p:nvPr/>
        </p:nvSpPr>
        <p:spPr>
          <a:xfrm>
            <a:off x="1097280" y="12600"/>
            <a:ext cx="10058040" cy="1450440"/>
          </a:xfrm>
          <a:prstGeom prst="rect">
            <a:avLst/>
          </a:prstGeom>
        </p:spPr>
        <p:txBody>
          <a:bodyPr anchor="b"/>
          <a:lstStyle/>
          <a:p>
            <a:r>
              <a:rPr lang="en-US" sz="4800">
                <a:solidFill>
                  <a:srgbClr val="3F3F3F"/>
                </a:solidFill>
                <a:latin typeface="Calibri"/>
                <a:ea typeface="Calibri"/>
              </a:rPr>
              <a:t>NDI Comparison and Evaluation</a:t>
            </a:r>
            <a:endParaRPr/>
          </a:p>
        </p:txBody>
      </p:sp>
      <p:sp>
        <p:nvSpPr>
          <p:cNvPr id="525" name="TextShape 2"/>
          <p:cNvSpPr txBox="1"/>
          <p:nvPr/>
        </p:nvSpPr>
        <p:spPr>
          <a:xfrm>
            <a:off x="1097280" y="6459840"/>
            <a:ext cx="24717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900">
                <a:solidFill>
                  <a:srgbClr val="FFFFFF"/>
                </a:solidFill>
                <a:latin typeface="Calibri"/>
                <a:ea typeface="Calibri"/>
              </a:rPr>
              <a:t>10/15/2014</a:t>
            </a:r>
            <a:endParaRPr/>
          </a:p>
        </p:txBody>
      </p:sp>
      <p:sp>
        <p:nvSpPr>
          <p:cNvPr id="526" name="TextShape 3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900">
                <a:solidFill>
                  <a:srgbClr val="FFFFFF"/>
                </a:solidFill>
                <a:latin typeface="Calibri"/>
                <a:ea typeface="Calibri"/>
              </a:rPr>
              <a:t>ARCHITECTURE REVIEW BOARD</a:t>
            </a:r>
            <a:endParaRPr/>
          </a:p>
        </p:txBody>
      </p:sp>
      <p:sp>
        <p:nvSpPr>
          <p:cNvPr id="527" name="TextShape 4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/>
          </a:p>
        </p:txBody>
      </p:sp>
      <p:graphicFrame>
        <p:nvGraphicFramePr>
          <p:cNvPr id="528" name="Table 5"/>
          <p:cNvGraphicFramePr/>
          <p:nvPr>
            <p:extLst>
              <p:ext uri="{D42A27DB-BD31-4B8C-83A1-F6EECF244321}">
                <p14:modId xmlns:p14="http://schemas.microsoft.com/office/powerpoint/2010/main" val="2815828544"/>
              </p:ext>
            </p:extLst>
          </p:nvPr>
        </p:nvGraphicFramePr>
        <p:xfrm>
          <a:off x="1025280" y="1918800"/>
          <a:ext cx="10200600" cy="4143240"/>
        </p:xfrm>
        <a:graphic>
          <a:graphicData uri="http://schemas.openxmlformats.org/drawingml/2006/table">
            <a:tbl>
              <a:tblPr/>
              <a:tblGrid>
                <a:gridCol w="2151720"/>
                <a:gridCol w="3473280"/>
                <a:gridCol w="4575600"/>
              </a:tblGrid>
              <a:tr h="996840">
                <a:tc>
                  <a:txBody>
                    <a:bodyPr/>
                    <a:lstStyle/>
                    <a:p>
                      <a:r>
                        <a:rPr lang="en-US" b="1" dirty="0"/>
                        <a:t>Metrics</a:t>
                      </a:r>
                      <a:endParaRPr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Google Drive</a:t>
                      </a:r>
                      <a:endParaRPr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DropBox</a:t>
                      </a:r>
                      <a:endParaRPr b="1" dirty="0"/>
                    </a:p>
                  </a:txBody>
                  <a:tcPr/>
                </a:tc>
              </a:tr>
              <a:tr h="575640">
                <a:tc>
                  <a:txBody>
                    <a:bodyPr/>
                    <a:lstStyle/>
                    <a:p>
                      <a:r>
                        <a:rPr lang="en-US" b="1" dirty="0"/>
                        <a:t>Storage</a:t>
                      </a:r>
                      <a:endParaRPr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GB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GB</a:t>
                      </a:r>
                      <a:endParaRPr dirty="0"/>
                    </a:p>
                  </a:txBody>
                  <a:tcPr/>
                </a:tc>
              </a:tr>
              <a:tr h="996840">
                <a:tc>
                  <a:txBody>
                    <a:bodyPr/>
                    <a:lstStyle/>
                    <a:p>
                      <a:r>
                        <a:rPr lang="en-US" b="1" dirty="0"/>
                        <a:t>Support</a:t>
                      </a:r>
                      <a:endParaRPr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Support for Google Doc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Cannot create docs on the fly</a:t>
                      </a:r>
                      <a:endParaRPr/>
                    </a:p>
                  </a:txBody>
                  <a:tcPr/>
                </a:tc>
              </a:tr>
              <a:tr h="575640">
                <a:tc>
                  <a:txBody>
                    <a:bodyPr/>
                    <a:lstStyle/>
                    <a:p>
                      <a:r>
                        <a:rPr lang="en-US" b="1" dirty="0"/>
                        <a:t>Cost</a:t>
                      </a:r>
                      <a:endParaRPr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Cheap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Expensive</a:t>
                      </a:r>
                      <a:endParaRPr/>
                    </a:p>
                  </a:txBody>
                  <a:tcPr/>
                </a:tc>
              </a:tr>
              <a:tr h="998280">
                <a:tc>
                  <a:txBody>
                    <a:bodyPr/>
                    <a:lstStyle/>
                    <a:p>
                      <a:r>
                        <a:rPr lang="en-US" b="1" dirty="0"/>
                        <a:t>Platform</a:t>
                      </a:r>
                      <a:endParaRPr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Windows, Mac OS, iOS and Android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Supports almost all major platforms</a:t>
                      </a:r>
                      <a:endParaRPr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9567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extShape 1"/>
          <p:cNvSpPr txBox="1"/>
          <p:nvPr/>
        </p:nvSpPr>
        <p:spPr>
          <a:xfrm>
            <a:off x="1097280" y="0"/>
            <a:ext cx="10058040" cy="14504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>
                <a:solidFill>
                  <a:srgbClr val="3F3F3F"/>
                </a:solidFill>
                <a:latin typeface="Calibri"/>
                <a:ea typeface="Calibri"/>
              </a:rPr>
              <a:t>Risk Assessment &amp; Mitigation Strategies</a:t>
            </a:r>
            <a:endParaRPr/>
          </a:p>
        </p:txBody>
      </p:sp>
      <p:sp>
        <p:nvSpPr>
          <p:cNvPr id="530" name="TextShape 2"/>
          <p:cNvSpPr txBox="1"/>
          <p:nvPr/>
        </p:nvSpPr>
        <p:spPr>
          <a:xfrm>
            <a:off x="1097280" y="6459840"/>
            <a:ext cx="24717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900">
                <a:solidFill>
                  <a:srgbClr val="FFFFFF"/>
                </a:solidFill>
                <a:latin typeface="Calibri"/>
                <a:ea typeface="Calibri"/>
              </a:rPr>
              <a:t>10/15/2014</a:t>
            </a:r>
            <a:endParaRPr/>
          </a:p>
        </p:txBody>
      </p:sp>
      <p:sp>
        <p:nvSpPr>
          <p:cNvPr id="531" name="TextShape 3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900">
                <a:solidFill>
                  <a:srgbClr val="FFFFFF"/>
                </a:solidFill>
                <a:latin typeface="Calibri"/>
                <a:ea typeface="Calibri"/>
              </a:rPr>
              <a:t>ARCHITECTURE REVIEW BOARD</a:t>
            </a:r>
            <a:endParaRPr/>
          </a:p>
        </p:txBody>
      </p:sp>
      <p:sp>
        <p:nvSpPr>
          <p:cNvPr id="532" name="TextShape 4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/>
          </a:p>
        </p:txBody>
      </p:sp>
      <p:pic>
        <p:nvPicPr>
          <p:cNvPr id="533" name="Shape 627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520640"/>
            <a:ext cx="3851280" cy="2298240"/>
          </a:xfrm>
          <a:prstGeom prst="rect">
            <a:avLst/>
          </a:prstGeom>
          <a:ln>
            <a:noFill/>
          </a:ln>
        </p:spPr>
      </p:pic>
      <p:pic>
        <p:nvPicPr>
          <p:cNvPr id="534" name="Shape 628"/>
          <p:cNvPicPr/>
          <p:nvPr/>
        </p:nvPicPr>
        <p:blipFill>
          <a:blip r:embed="rId3"/>
          <a:stretch>
            <a:fillRect/>
          </a:stretch>
        </p:blipFill>
        <p:spPr>
          <a:xfrm>
            <a:off x="3851640" y="1355760"/>
            <a:ext cx="7984440" cy="49986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5139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TextShape 1"/>
          <p:cNvSpPr txBox="1"/>
          <p:nvPr/>
        </p:nvSpPr>
        <p:spPr>
          <a:xfrm>
            <a:off x="1055520" y="0"/>
            <a:ext cx="10058040" cy="14504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>
                <a:solidFill>
                  <a:srgbClr val="3F3F3F"/>
                </a:solidFill>
                <a:latin typeface="Calibri"/>
                <a:ea typeface="Calibri"/>
              </a:rPr>
              <a:t>Level of Service (LOS) Feasibility Evidence</a:t>
            </a:r>
            <a:endParaRPr/>
          </a:p>
        </p:txBody>
      </p:sp>
      <p:sp>
        <p:nvSpPr>
          <p:cNvPr id="536" name="TextShape 2"/>
          <p:cNvSpPr txBox="1"/>
          <p:nvPr/>
        </p:nvSpPr>
        <p:spPr>
          <a:xfrm>
            <a:off x="1097280" y="6459840"/>
            <a:ext cx="24717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900">
                <a:solidFill>
                  <a:srgbClr val="FFFFFF"/>
                </a:solidFill>
                <a:latin typeface="Calibri"/>
                <a:ea typeface="Calibri"/>
              </a:rPr>
              <a:t>10/15/2014</a:t>
            </a:r>
            <a:endParaRPr/>
          </a:p>
        </p:txBody>
      </p:sp>
      <p:sp>
        <p:nvSpPr>
          <p:cNvPr id="537" name="TextShape 3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900">
                <a:solidFill>
                  <a:srgbClr val="FFFFFF"/>
                </a:solidFill>
                <a:latin typeface="Calibri"/>
                <a:ea typeface="Calibri"/>
              </a:rPr>
              <a:t>ARCHITECTURE REVIEW BOARD</a:t>
            </a:r>
            <a:endParaRPr/>
          </a:p>
        </p:txBody>
      </p:sp>
      <p:sp>
        <p:nvSpPr>
          <p:cNvPr id="538" name="TextShape 4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/>
          </a:p>
        </p:txBody>
      </p:sp>
      <p:pic>
        <p:nvPicPr>
          <p:cNvPr id="539" name="Shape 637"/>
          <p:cNvPicPr/>
          <p:nvPr/>
        </p:nvPicPr>
        <p:blipFill>
          <a:blip r:embed="rId2"/>
          <a:stretch>
            <a:fillRect/>
          </a:stretch>
        </p:blipFill>
        <p:spPr>
          <a:xfrm>
            <a:off x="838080" y="1660680"/>
            <a:ext cx="10553400" cy="2364840"/>
          </a:xfrm>
          <a:prstGeom prst="rect">
            <a:avLst/>
          </a:prstGeom>
          <a:ln>
            <a:noFill/>
          </a:ln>
        </p:spPr>
      </p:pic>
      <p:pic>
        <p:nvPicPr>
          <p:cNvPr id="540" name="Shape 638"/>
          <p:cNvPicPr/>
          <p:nvPr/>
        </p:nvPicPr>
        <p:blipFill>
          <a:blip r:embed="rId3"/>
          <a:stretch>
            <a:fillRect/>
          </a:stretch>
        </p:blipFill>
        <p:spPr>
          <a:xfrm>
            <a:off x="4927680" y="4080600"/>
            <a:ext cx="2387160" cy="23961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19045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TextShape 1"/>
          <p:cNvSpPr txBox="1"/>
          <p:nvPr/>
        </p:nvSpPr>
        <p:spPr>
          <a:xfrm>
            <a:off x="1069200" y="0"/>
            <a:ext cx="10058040" cy="100440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>
                <a:solidFill>
                  <a:srgbClr val="3F3F3F"/>
                </a:solidFill>
                <a:latin typeface="Calibri"/>
                <a:ea typeface="Calibri"/>
              </a:rPr>
              <a:t>Capability Feasibility Evidence</a:t>
            </a:r>
            <a:endParaRPr/>
          </a:p>
        </p:txBody>
      </p:sp>
      <p:sp>
        <p:nvSpPr>
          <p:cNvPr id="542" name="TextShape 2"/>
          <p:cNvSpPr txBox="1"/>
          <p:nvPr/>
        </p:nvSpPr>
        <p:spPr>
          <a:xfrm>
            <a:off x="1097280" y="6459840"/>
            <a:ext cx="24717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900">
                <a:solidFill>
                  <a:srgbClr val="FFFFFF"/>
                </a:solidFill>
                <a:latin typeface="Calibri"/>
                <a:ea typeface="Calibri"/>
              </a:rPr>
              <a:t>10/15/2014</a:t>
            </a:r>
            <a:endParaRPr/>
          </a:p>
        </p:txBody>
      </p:sp>
      <p:sp>
        <p:nvSpPr>
          <p:cNvPr id="543" name="TextShape 3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900">
                <a:solidFill>
                  <a:srgbClr val="FFFFFF"/>
                </a:solidFill>
                <a:latin typeface="Calibri"/>
                <a:ea typeface="Calibri"/>
              </a:rPr>
              <a:t>ARCHITECTURE REVIEW BOARD</a:t>
            </a:r>
            <a:endParaRPr/>
          </a:p>
        </p:txBody>
      </p:sp>
      <p:sp>
        <p:nvSpPr>
          <p:cNvPr id="544" name="TextShape 4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/>
          </a:p>
        </p:txBody>
      </p:sp>
      <p:pic>
        <p:nvPicPr>
          <p:cNvPr id="545" name="Shape 647"/>
          <p:cNvPicPr/>
          <p:nvPr/>
        </p:nvPicPr>
        <p:blipFill>
          <a:blip r:embed="rId2"/>
          <a:stretch>
            <a:fillRect/>
          </a:stretch>
        </p:blipFill>
        <p:spPr>
          <a:xfrm>
            <a:off x="189360" y="1315080"/>
            <a:ext cx="9435600" cy="3301560"/>
          </a:xfrm>
          <a:prstGeom prst="rect">
            <a:avLst/>
          </a:prstGeom>
          <a:ln>
            <a:noFill/>
          </a:ln>
        </p:spPr>
      </p:pic>
      <p:pic>
        <p:nvPicPr>
          <p:cNvPr id="546" name="Shape 648"/>
          <p:cNvPicPr/>
          <p:nvPr/>
        </p:nvPicPr>
        <p:blipFill>
          <a:blip r:embed="rId3"/>
          <a:stretch>
            <a:fillRect/>
          </a:stretch>
        </p:blipFill>
        <p:spPr>
          <a:xfrm>
            <a:off x="9633960" y="1315800"/>
            <a:ext cx="2194920" cy="20826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80572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TextShape 1"/>
          <p:cNvSpPr txBox="1"/>
          <p:nvPr/>
        </p:nvSpPr>
        <p:spPr>
          <a:xfrm>
            <a:off x="1083240" y="0"/>
            <a:ext cx="10058040" cy="104652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>
                <a:solidFill>
                  <a:srgbClr val="3F3F3F"/>
                </a:solidFill>
                <a:latin typeface="Calibri"/>
                <a:ea typeface="Calibri"/>
              </a:rPr>
              <a:t>Capability Feasibility Evidence</a:t>
            </a:r>
            <a:endParaRPr/>
          </a:p>
        </p:txBody>
      </p:sp>
      <p:sp>
        <p:nvSpPr>
          <p:cNvPr id="548" name="TextShape 2"/>
          <p:cNvSpPr txBox="1"/>
          <p:nvPr/>
        </p:nvSpPr>
        <p:spPr>
          <a:xfrm>
            <a:off x="1097280" y="6459840"/>
            <a:ext cx="24717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900">
                <a:solidFill>
                  <a:srgbClr val="FFFFFF"/>
                </a:solidFill>
                <a:latin typeface="Calibri"/>
                <a:ea typeface="Calibri"/>
              </a:rPr>
              <a:t>10/15/2014</a:t>
            </a:r>
            <a:endParaRPr/>
          </a:p>
        </p:txBody>
      </p:sp>
      <p:sp>
        <p:nvSpPr>
          <p:cNvPr id="549" name="TextShape 3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900">
                <a:solidFill>
                  <a:srgbClr val="FFFFFF"/>
                </a:solidFill>
                <a:latin typeface="Calibri"/>
                <a:ea typeface="Calibri"/>
              </a:rPr>
              <a:t>ARCHITECTURE REVIEW BOARD</a:t>
            </a:r>
            <a:endParaRPr/>
          </a:p>
        </p:txBody>
      </p:sp>
      <p:sp>
        <p:nvSpPr>
          <p:cNvPr id="550" name="TextShape 4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/>
          </a:p>
        </p:txBody>
      </p:sp>
      <p:pic>
        <p:nvPicPr>
          <p:cNvPr id="551" name="Shape 657"/>
          <p:cNvPicPr/>
          <p:nvPr/>
        </p:nvPicPr>
        <p:blipFill>
          <a:blip r:embed="rId2"/>
          <a:stretch>
            <a:fillRect/>
          </a:stretch>
        </p:blipFill>
        <p:spPr>
          <a:xfrm>
            <a:off x="9010800" y="1177560"/>
            <a:ext cx="2730240" cy="2590560"/>
          </a:xfrm>
          <a:prstGeom prst="rect">
            <a:avLst/>
          </a:prstGeom>
          <a:ln>
            <a:noFill/>
          </a:ln>
        </p:spPr>
      </p:pic>
      <p:pic>
        <p:nvPicPr>
          <p:cNvPr id="552" name="Shape 658"/>
          <p:cNvPicPr/>
          <p:nvPr/>
        </p:nvPicPr>
        <p:blipFill>
          <a:blip r:embed="rId3"/>
          <a:stretch>
            <a:fillRect/>
          </a:stretch>
        </p:blipFill>
        <p:spPr>
          <a:xfrm>
            <a:off x="189360" y="1186200"/>
            <a:ext cx="8834760" cy="46206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77766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TextShape 1"/>
          <p:cNvSpPr txBox="1"/>
          <p:nvPr/>
        </p:nvSpPr>
        <p:spPr>
          <a:xfrm>
            <a:off x="1055520" y="0"/>
            <a:ext cx="10058040" cy="10742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>
                <a:solidFill>
                  <a:srgbClr val="3F3F3F"/>
                </a:solidFill>
                <a:latin typeface="Calibri"/>
                <a:ea typeface="Calibri"/>
              </a:rPr>
              <a:t>Hardware &amp; Software Costs</a:t>
            </a:r>
            <a:endParaRPr/>
          </a:p>
        </p:txBody>
      </p:sp>
      <p:sp>
        <p:nvSpPr>
          <p:cNvPr id="554" name="TextShape 2"/>
          <p:cNvSpPr txBox="1"/>
          <p:nvPr/>
        </p:nvSpPr>
        <p:spPr>
          <a:xfrm>
            <a:off x="1097280" y="6459840"/>
            <a:ext cx="24717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900">
                <a:solidFill>
                  <a:srgbClr val="FFFFFF"/>
                </a:solidFill>
                <a:latin typeface="Calibri"/>
                <a:ea typeface="Calibri"/>
              </a:rPr>
              <a:t>10/15/2014</a:t>
            </a:r>
            <a:endParaRPr/>
          </a:p>
        </p:txBody>
      </p:sp>
      <p:sp>
        <p:nvSpPr>
          <p:cNvPr id="555" name="TextShape 3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900">
                <a:solidFill>
                  <a:srgbClr val="FFFFFF"/>
                </a:solidFill>
                <a:latin typeface="Calibri"/>
                <a:ea typeface="Calibri"/>
              </a:rPr>
              <a:t>ARCHITECTURE REVIEW BOARD</a:t>
            </a:r>
            <a:endParaRPr/>
          </a:p>
        </p:txBody>
      </p:sp>
      <p:sp>
        <p:nvSpPr>
          <p:cNvPr id="556" name="TextShape 4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/>
          </a:p>
        </p:txBody>
      </p:sp>
      <p:pic>
        <p:nvPicPr>
          <p:cNvPr id="557" name="Shape 667"/>
          <p:cNvPicPr/>
          <p:nvPr/>
        </p:nvPicPr>
        <p:blipFill>
          <a:blip r:embed="rId2"/>
          <a:stretch>
            <a:fillRect/>
          </a:stretch>
        </p:blipFill>
        <p:spPr>
          <a:xfrm>
            <a:off x="447840" y="1493280"/>
            <a:ext cx="11309400" cy="47026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57439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TextShape 1"/>
          <p:cNvSpPr txBox="1"/>
          <p:nvPr/>
        </p:nvSpPr>
        <p:spPr>
          <a:xfrm>
            <a:off x="1055520" y="0"/>
            <a:ext cx="10058040" cy="10184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>
                <a:solidFill>
                  <a:srgbClr val="3F3F3F"/>
                </a:solidFill>
                <a:latin typeface="Calibri"/>
                <a:ea typeface="Calibri"/>
              </a:rPr>
              <a:t>Benefit Analysis</a:t>
            </a:r>
            <a:endParaRPr/>
          </a:p>
        </p:txBody>
      </p:sp>
      <p:sp>
        <p:nvSpPr>
          <p:cNvPr id="559" name="TextShape 2"/>
          <p:cNvSpPr txBox="1"/>
          <p:nvPr/>
        </p:nvSpPr>
        <p:spPr>
          <a:xfrm>
            <a:off x="1097280" y="6459840"/>
            <a:ext cx="24717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900">
                <a:solidFill>
                  <a:srgbClr val="FFFFFF"/>
                </a:solidFill>
                <a:latin typeface="Calibri"/>
                <a:ea typeface="Calibri"/>
              </a:rPr>
              <a:t>10/15/2014</a:t>
            </a:r>
            <a:endParaRPr/>
          </a:p>
        </p:txBody>
      </p:sp>
      <p:sp>
        <p:nvSpPr>
          <p:cNvPr id="560" name="TextShape 3"/>
          <p:cNvSpPr txBox="1"/>
          <p:nvPr/>
        </p:nvSpPr>
        <p:spPr>
          <a:xfrm>
            <a:off x="3686040" y="6459840"/>
            <a:ext cx="482256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900">
                <a:solidFill>
                  <a:srgbClr val="FFFFFF"/>
                </a:solidFill>
                <a:latin typeface="Calibri"/>
                <a:ea typeface="Calibri"/>
              </a:rPr>
              <a:t>ARCHITECTURE REVIEW BOARD</a:t>
            </a:r>
            <a:endParaRPr/>
          </a:p>
        </p:txBody>
      </p:sp>
      <p:sp>
        <p:nvSpPr>
          <p:cNvPr id="561" name="TextShape 4"/>
          <p:cNvSpPr txBox="1"/>
          <p:nvPr/>
        </p:nvSpPr>
        <p:spPr>
          <a:xfrm>
            <a:off x="9900360" y="6459840"/>
            <a:ext cx="1311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/>
          </a:p>
        </p:txBody>
      </p:sp>
      <p:pic>
        <p:nvPicPr>
          <p:cNvPr id="562" name="Shape 676"/>
          <p:cNvPicPr/>
          <p:nvPr/>
        </p:nvPicPr>
        <p:blipFill>
          <a:blip r:embed="rId2"/>
          <a:stretch>
            <a:fillRect/>
          </a:stretch>
        </p:blipFill>
        <p:spPr>
          <a:xfrm>
            <a:off x="9392040" y="1622880"/>
            <a:ext cx="2799360" cy="1399680"/>
          </a:xfrm>
          <a:prstGeom prst="rect">
            <a:avLst/>
          </a:prstGeom>
          <a:ln>
            <a:noFill/>
          </a:ln>
        </p:spPr>
      </p:pic>
      <p:pic>
        <p:nvPicPr>
          <p:cNvPr id="563" name="Shape 677"/>
          <p:cNvPicPr/>
          <p:nvPr/>
        </p:nvPicPr>
        <p:blipFill>
          <a:blip r:embed="rId3"/>
          <a:stretch>
            <a:fillRect/>
          </a:stretch>
        </p:blipFill>
        <p:spPr>
          <a:xfrm>
            <a:off x="254160" y="1618920"/>
            <a:ext cx="9203760" cy="38840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58354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Focal Point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Brian Bousman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10/15/2014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Architecture review board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7A27-7B70-4D5D-91CD-31E14CF1A6E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677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10/15/2014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Architecture review board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7A27-7B70-4D5D-91CD-31E14CF1A6E2}" type="slidenum">
              <a:rPr lang="en-US" smtClean="0"/>
              <a:t>7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en-US" sz="2800" b="1" dirty="0"/>
              <a:t>Highlighted Agreed Win Conditions</a:t>
            </a:r>
          </a:p>
          <a:p>
            <a:pPr marL="0" indent="0">
              <a:lnSpc>
                <a:spcPct val="70000"/>
              </a:lnSpc>
              <a:buNone/>
            </a:pPr>
            <a:endParaRPr lang="en-US" dirty="0"/>
          </a:p>
          <a:p>
            <a:r>
              <a:rPr lang="en-US" sz="2400" b="1" dirty="0"/>
              <a:t>Win Condition (WC_3193): Private Management Portal </a:t>
            </a:r>
          </a:p>
          <a:p>
            <a:pPr marL="800100" lvl="2" indent="0">
              <a:buNone/>
            </a:pPr>
            <a:r>
              <a:rPr lang="en-US" sz="2000" dirty="0"/>
              <a:t>As a board member at </a:t>
            </a:r>
            <a:r>
              <a:rPr lang="en-US" sz="2000" dirty="0" err="1"/>
              <a:t>WaW</a:t>
            </a:r>
            <a:r>
              <a:rPr lang="en-US" sz="2000" dirty="0"/>
              <a:t> I can access the private portal so that I can share, view board documents. Board members will upload documents to google drive.</a:t>
            </a:r>
          </a:p>
          <a:p>
            <a:pPr marL="400050" lvl="1" indent="0">
              <a:buNone/>
            </a:pPr>
            <a:endParaRPr lang="en-US" sz="2000" dirty="0"/>
          </a:p>
          <a:p>
            <a:r>
              <a:rPr lang="en-US" sz="2400" b="1" dirty="0"/>
              <a:t>Win Condition (WC_3373): Report generation</a:t>
            </a:r>
          </a:p>
          <a:p>
            <a:pPr marL="800100" lvl="2" indent="0">
              <a:buNone/>
            </a:pPr>
            <a:r>
              <a:rPr lang="en-US" sz="2000" dirty="0"/>
              <a:t>As a </a:t>
            </a:r>
            <a:r>
              <a:rPr lang="en-US" sz="2000" dirty="0" err="1"/>
              <a:t>WaW</a:t>
            </a:r>
            <a:r>
              <a:rPr lang="en-US" sz="2000" dirty="0"/>
              <a:t> IT personnel I can generate reports so that I can capture the first time clients entering the center</a:t>
            </a:r>
          </a:p>
          <a:p>
            <a:pPr marL="400050" lvl="1" indent="0">
              <a:buNone/>
            </a:pPr>
            <a:endParaRPr lang="en-US" sz="2000" dirty="0"/>
          </a:p>
          <a:p>
            <a:r>
              <a:rPr lang="en-US" sz="2400" b="1" dirty="0"/>
              <a:t>Win Condition (WC_3196): Blogging</a:t>
            </a:r>
          </a:p>
          <a:p>
            <a:pPr marL="800100" lvl="2" indent="0">
              <a:buNone/>
            </a:pPr>
            <a:r>
              <a:rPr lang="en-US" sz="2000" dirty="0"/>
              <a:t>As a member of </a:t>
            </a:r>
            <a:r>
              <a:rPr lang="en-US" sz="2000" dirty="0" err="1"/>
              <a:t>WaW</a:t>
            </a:r>
            <a:r>
              <a:rPr lang="en-US" sz="2000" dirty="0"/>
              <a:t> I can publish blogs on the website so that we can keep our users up-to date about latest events and increase </a:t>
            </a:r>
            <a:r>
              <a:rPr lang="en-US" sz="2000" dirty="0" smtClean="0"/>
              <a:t>interactivity.</a:t>
            </a:r>
          </a:p>
          <a:p>
            <a:pPr marL="324612" indent="0">
              <a:buNone/>
            </a:pPr>
            <a:endParaRPr lang="en-US" sz="24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Win-Win </a:t>
            </a:r>
            <a:r>
              <a:rPr lang="en-US" dirty="0" smtClean="0"/>
              <a:t>(continued)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62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Traceability Matrix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1545485"/>
              </p:ext>
            </p:extLst>
          </p:nvPr>
        </p:nvGraphicFramePr>
        <p:xfrm>
          <a:off x="1096963" y="1846263"/>
          <a:ext cx="100584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00"/>
                <a:gridCol w="3352800"/>
                <a:gridCol w="3352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OCD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WinWin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SSAD Use Case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OC</a:t>
                      </a:r>
                      <a:r>
                        <a:rPr lang="en-US" baseline="0" dirty="0" smtClean="0"/>
                        <a:t>-1 online registration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WC_3189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UC 2.1.3.1.1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OC</a:t>
                      </a:r>
                      <a:r>
                        <a:rPr lang="en-US" baseline="0" dirty="0" smtClean="0"/>
                        <a:t>-2 onsite check-in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WC_3190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UC 2.1.3.3.1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OC</a:t>
                      </a:r>
                      <a:r>
                        <a:rPr lang="en-US" baseline="0" dirty="0" smtClean="0"/>
                        <a:t>-3 feedback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WC_3192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UC 2.1.3.2.1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OC</a:t>
                      </a:r>
                      <a:r>
                        <a:rPr lang="en-US" baseline="0" dirty="0" smtClean="0"/>
                        <a:t>-4 private management portal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WC_3193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UC 2.1.3.4.1, UC 2.1.3.4.2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OC</a:t>
                      </a:r>
                      <a:r>
                        <a:rPr lang="en-US" baseline="0" dirty="0" smtClean="0"/>
                        <a:t>-5 report generation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WC_3373,</a:t>
                      </a:r>
                      <a:r>
                        <a:rPr lang="en-US" baseline="0" dirty="0" smtClean="0"/>
                        <a:t> 74, 75, 76, 77, 78, 79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UC 2.1.3.5.1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OC</a:t>
                      </a:r>
                      <a:r>
                        <a:rPr lang="en-US" baseline="0" dirty="0" smtClean="0"/>
                        <a:t>-6 social media integration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WC_3195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OC</a:t>
                      </a:r>
                      <a:r>
                        <a:rPr lang="en-US" baseline="0" dirty="0" smtClean="0"/>
                        <a:t>-7 blogs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WC_3196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10/15/2014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Architecture review board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7A27-7B70-4D5D-91CD-31E14CF1A6E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510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Defect Management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BugZilla</a:t>
            </a:r>
            <a:r>
              <a:rPr lang="en-US" dirty="0" smtClean="0"/>
              <a:t> to track bugs and artifact defects</a:t>
            </a:r>
          </a:p>
          <a:p>
            <a:pPr lvl="1"/>
            <a:r>
              <a:rPr lang="en-US" dirty="0" smtClean="0"/>
              <a:t>IIV&amp;V reviews all tasks on a weekly basis</a:t>
            </a:r>
          </a:p>
          <a:p>
            <a:pPr lvl="1"/>
            <a:r>
              <a:rPr lang="en-US" dirty="0" smtClean="0"/>
              <a:t>IIV&amp;V emails task report to team</a:t>
            </a:r>
          </a:p>
          <a:p>
            <a:r>
              <a:rPr lang="en-US" dirty="0" smtClean="0"/>
              <a:t>Configuration Management</a:t>
            </a:r>
          </a:p>
          <a:p>
            <a:pPr lvl="1"/>
            <a:r>
              <a:rPr lang="en-US" dirty="0" smtClean="0"/>
              <a:t>Each team member keeps master copy of document and uploads it to team website</a:t>
            </a:r>
          </a:p>
          <a:p>
            <a:pPr lvl="1"/>
            <a:r>
              <a:rPr lang="en-US" dirty="0" smtClean="0"/>
              <a:t>Document has version number in title</a:t>
            </a:r>
          </a:p>
          <a:p>
            <a:pPr lvl="1"/>
            <a:r>
              <a:rPr lang="en-US" dirty="0" smtClean="0"/>
              <a:t>Document has embedded revision history</a:t>
            </a:r>
          </a:p>
          <a:p>
            <a:r>
              <a:rPr lang="en-US" dirty="0" smtClean="0"/>
              <a:t>Room For Improvement</a:t>
            </a:r>
          </a:p>
          <a:p>
            <a:pPr lvl="1"/>
            <a:r>
              <a:rPr lang="en-US" dirty="0" smtClean="0"/>
              <a:t>Use configuration management tool to better keep track of changes between versions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10/15/2014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Architecture review board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7A27-7B70-4D5D-91CD-31E14CF1A6E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427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Defect Identification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Review Used</a:t>
            </a:r>
          </a:p>
          <a:p>
            <a:pPr lvl="1"/>
            <a:r>
              <a:rPr lang="en-US" dirty="0" smtClean="0"/>
              <a:t>FED – Peer review in group meeting</a:t>
            </a:r>
          </a:p>
          <a:p>
            <a:pPr lvl="1"/>
            <a:r>
              <a:rPr lang="en-US" dirty="0"/>
              <a:t>LCP – Peer review in group meeting</a:t>
            </a:r>
          </a:p>
          <a:p>
            <a:pPr lvl="1"/>
            <a:r>
              <a:rPr lang="en-US" dirty="0" smtClean="0"/>
              <a:t>OCD </a:t>
            </a:r>
            <a:r>
              <a:rPr lang="en-US" dirty="0"/>
              <a:t>– Peer review in group meeting</a:t>
            </a:r>
          </a:p>
          <a:p>
            <a:pPr lvl="1"/>
            <a:r>
              <a:rPr lang="en-US" dirty="0" smtClean="0"/>
              <a:t>PRO </a:t>
            </a:r>
            <a:r>
              <a:rPr lang="en-US" dirty="0"/>
              <a:t>– Peer review in group meeting</a:t>
            </a:r>
          </a:p>
          <a:p>
            <a:pPr lvl="1"/>
            <a:r>
              <a:rPr lang="en-US" dirty="0" smtClean="0"/>
              <a:t>SSAD </a:t>
            </a:r>
            <a:r>
              <a:rPr lang="en-US" dirty="0"/>
              <a:t>– Peer review in group meeting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10/15/2014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Architecture review board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7A27-7B70-4D5D-91CD-31E14CF1A6E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264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Defect Matrix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10/15/2014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Architecture review board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7A27-7B70-4D5D-91CD-31E14CF1A6E2}" type="slidenum">
              <a:rPr lang="en-US" smtClean="0"/>
              <a:t>73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2482118"/>
            <a:ext cx="10058400" cy="275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647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10/15/2014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Architecture review board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7A27-7B70-4D5D-91CD-31E14CF1A6E2}" type="slidenum">
              <a:rPr lang="en-US" smtClean="0"/>
              <a:t>8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en-US" sz="3000" b="1" dirty="0"/>
              <a:t>Highlighted Agreed Win Conditions</a:t>
            </a:r>
          </a:p>
          <a:p>
            <a:pPr marL="0" indent="0">
              <a:lnSpc>
                <a:spcPct val="70000"/>
              </a:lnSpc>
              <a:buNone/>
            </a:pPr>
            <a:endParaRPr lang="en-US" dirty="0"/>
          </a:p>
          <a:p>
            <a:r>
              <a:rPr lang="en-US" sz="2600" b="1" dirty="0"/>
              <a:t>Win Condition (WC_3189): Registration form</a:t>
            </a:r>
          </a:p>
          <a:p>
            <a:pPr marL="800100" lvl="2" indent="0">
              <a:buNone/>
            </a:pPr>
            <a:r>
              <a:rPr lang="en-US" sz="2200" dirty="0"/>
              <a:t>As a client I can register online so that I can save time entering the data manually. (Demographics, personal information)</a:t>
            </a:r>
          </a:p>
          <a:p>
            <a:pPr marL="400050" lvl="1" indent="0">
              <a:buNone/>
            </a:pPr>
            <a:endParaRPr lang="en-US" sz="2000" dirty="0"/>
          </a:p>
          <a:p>
            <a:r>
              <a:rPr lang="en-US" sz="2600" b="1" dirty="0"/>
              <a:t>Win Condition (WC_3192): Feedback</a:t>
            </a:r>
          </a:p>
          <a:p>
            <a:pPr marL="800100" lvl="2" indent="0">
              <a:buNone/>
            </a:pPr>
            <a:r>
              <a:rPr lang="en-US" sz="2200" dirty="0"/>
              <a:t>As a client I can provide an online feedback as per my convenience and in private.</a:t>
            </a:r>
          </a:p>
          <a:p>
            <a:pPr marL="400050" lvl="1" indent="0">
              <a:buNone/>
            </a:pPr>
            <a:endParaRPr lang="en-US" sz="2000" dirty="0"/>
          </a:p>
          <a:p>
            <a:r>
              <a:rPr lang="en-US" sz="2600" b="1" dirty="0"/>
              <a:t>Win Condition (WC_3195): Social Media Integration (Potentially Agreed)</a:t>
            </a:r>
          </a:p>
          <a:p>
            <a:pPr marL="800100" lvl="2" indent="0">
              <a:buNone/>
            </a:pPr>
            <a:r>
              <a:rPr lang="en-US" sz="2200" dirty="0"/>
              <a:t>As a member of </a:t>
            </a:r>
            <a:r>
              <a:rPr lang="en-US" sz="2200" dirty="0" err="1"/>
              <a:t>WaW</a:t>
            </a:r>
            <a:r>
              <a:rPr lang="en-US" sz="2200" dirty="0"/>
              <a:t> I can integrate social media on the website so that we can keep our users up-to date about latest events. Whenever a major update is published on the website, there should be a button to confirm the IT personnel if he/she wants to post it onto social media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Win-Win </a:t>
            </a:r>
            <a:r>
              <a:rPr lang="en-US" dirty="0" smtClean="0"/>
              <a:t>(continued)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429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10/15/2014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Architecture review board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57A27-7B70-4D5D-91CD-31E14CF1A6E2}" type="slidenum">
              <a:rPr lang="en-US" smtClean="0"/>
              <a:t>9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en-US" sz="3000" b="1" dirty="0"/>
              <a:t>Highlighted Agreed Win Conditions</a:t>
            </a:r>
          </a:p>
          <a:p>
            <a:pPr marL="0" indent="0">
              <a:lnSpc>
                <a:spcPct val="70000"/>
              </a:lnSpc>
              <a:buNone/>
            </a:pPr>
            <a:endParaRPr lang="en-US" b="1" dirty="0"/>
          </a:p>
          <a:p>
            <a:r>
              <a:rPr lang="en-US" sz="2600" b="1" dirty="0"/>
              <a:t>Win Condition (WC_3190): Online </a:t>
            </a:r>
            <a:r>
              <a:rPr lang="en-US" sz="2600" b="1" dirty="0" err="1"/>
              <a:t>Checkin</a:t>
            </a:r>
            <a:endParaRPr lang="en-US" sz="2600" b="1" dirty="0"/>
          </a:p>
          <a:p>
            <a:pPr marL="800100" lvl="2" indent="0">
              <a:buNone/>
            </a:pPr>
            <a:r>
              <a:rPr lang="en-US" sz="2200" dirty="0"/>
              <a:t>As a client I can check-in online, (must be validated by neon </a:t>
            </a:r>
            <a:r>
              <a:rPr lang="en-US" sz="2200" dirty="0" err="1"/>
              <a:t>crm</a:t>
            </a:r>
            <a:r>
              <a:rPr lang="en-US" sz="2200" dirty="0"/>
              <a:t> - phone </a:t>
            </a:r>
            <a:r>
              <a:rPr lang="en-US" sz="2200" dirty="0" err="1"/>
              <a:t>nos</a:t>
            </a:r>
            <a:r>
              <a:rPr lang="en-US" sz="2200" dirty="0"/>
              <a:t> and event registered for) for multiple services so that I save time. Online pertains to the intranet at </a:t>
            </a:r>
            <a:r>
              <a:rPr lang="en-US" sz="2200" dirty="0" err="1"/>
              <a:t>WaW</a:t>
            </a:r>
            <a:r>
              <a:rPr lang="en-US" sz="2200" dirty="0"/>
              <a:t> center.</a:t>
            </a:r>
          </a:p>
          <a:p>
            <a:pPr marL="800100" lvl="2" indent="0">
              <a:buNone/>
            </a:pPr>
            <a:endParaRPr lang="en-US" sz="2000" dirty="0"/>
          </a:p>
          <a:p>
            <a:r>
              <a:rPr lang="en-US" sz="2600" b="1" dirty="0"/>
              <a:t>Win Condition (WC_3379): Report Generation</a:t>
            </a:r>
          </a:p>
          <a:p>
            <a:pPr marL="800100" lvl="2" indent="0">
              <a:buNone/>
            </a:pPr>
            <a:r>
              <a:rPr lang="en-US" sz="2200" dirty="0"/>
              <a:t>As a </a:t>
            </a:r>
            <a:r>
              <a:rPr lang="en-US" sz="2200" dirty="0" err="1"/>
              <a:t>WaW</a:t>
            </a:r>
            <a:r>
              <a:rPr lang="en-US" sz="2200" dirty="0"/>
              <a:t> IT personnel I can generate reports so that I can </a:t>
            </a:r>
            <a:r>
              <a:rPr lang="en-US" sz="2200" dirty="0" err="1"/>
              <a:t>analyse</a:t>
            </a:r>
            <a:r>
              <a:rPr lang="en-US" sz="2200" dirty="0"/>
              <a:t> how many clients got job and how long they have been at their job. Just read a phone number (unique id) for a client from the CRM and store it off the neon </a:t>
            </a:r>
            <a:r>
              <a:rPr lang="en-US" sz="2200" dirty="0" err="1"/>
              <a:t>crm</a:t>
            </a:r>
            <a:r>
              <a:rPr lang="en-US" sz="2200" dirty="0"/>
              <a:t> and maintain the most recent feedback only.</a:t>
            </a:r>
          </a:p>
          <a:p>
            <a:pPr marL="800100" lvl="2" indent="0">
              <a:buNone/>
            </a:pPr>
            <a:endParaRPr lang="en-US" sz="2200" b="1" dirty="0"/>
          </a:p>
          <a:p>
            <a:r>
              <a:rPr lang="en-US" sz="2600" b="1" dirty="0"/>
              <a:t>Win Condition (WC_3374): Report Generation</a:t>
            </a:r>
          </a:p>
          <a:p>
            <a:pPr marL="800100" lvl="2" indent="0">
              <a:buNone/>
            </a:pPr>
            <a:r>
              <a:rPr lang="en-US" sz="2200" dirty="0"/>
              <a:t>As a </a:t>
            </a:r>
            <a:r>
              <a:rPr lang="en-US" sz="2200" dirty="0" err="1"/>
              <a:t>WaW</a:t>
            </a:r>
            <a:r>
              <a:rPr lang="en-US" sz="2200" dirty="0"/>
              <a:t> IT personnel I can generate reports so that I can the number of times a client uses the center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Win-Win </a:t>
            </a:r>
            <a:r>
              <a:rPr lang="en-US" dirty="0" smtClean="0"/>
              <a:t>(continued)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291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402</TotalTime>
  <Words>4237</Words>
  <Application>Microsoft Macintosh PowerPoint</Application>
  <PresentationFormat>Custom</PresentationFormat>
  <Paragraphs>1266</Paragraphs>
  <Slides>73</Slides>
  <Notes>10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4" baseType="lpstr">
      <vt:lpstr>Retrospect</vt:lpstr>
      <vt:lpstr>Women at Work</vt:lpstr>
      <vt:lpstr>Strengths &amp; Concerns</vt:lpstr>
      <vt:lpstr>Team Strong and Weak Points</vt:lpstr>
      <vt:lpstr>Technical Concerns</vt:lpstr>
      <vt:lpstr>Operational Risks</vt:lpstr>
      <vt:lpstr>PowerPoint Presentation</vt:lpstr>
      <vt:lpstr>PowerPoint Presentation</vt:lpstr>
      <vt:lpstr>PowerPoint Presentation</vt:lpstr>
      <vt:lpstr>PowerPoint Presentation</vt:lpstr>
      <vt:lpstr>Operational Concept Description</vt:lpstr>
      <vt:lpstr>Shared Vision Diagram</vt:lpstr>
      <vt:lpstr>PowerPoint Presentation</vt:lpstr>
      <vt:lpstr>System Boundary Diagram</vt:lpstr>
      <vt:lpstr>Proposed New System</vt:lpstr>
      <vt:lpstr>Organizational Goals</vt:lpstr>
      <vt:lpstr>Capability Goals</vt:lpstr>
      <vt:lpstr>Level of Service Goals</vt:lpstr>
      <vt:lpstr>Constraints</vt:lpstr>
      <vt:lpstr>PowerPoint Presentation</vt:lpstr>
      <vt:lpstr>PowerPoint Presentation</vt:lpstr>
      <vt:lpstr>PowerPoint Presentation</vt:lpstr>
      <vt:lpstr>Organizational Transformations</vt:lpstr>
      <vt:lpstr>Operational Transformations</vt:lpstr>
      <vt:lpstr>Requirements</vt:lpstr>
      <vt:lpstr>Users</vt:lpstr>
      <vt:lpstr>IT Personnel</vt:lpstr>
      <vt:lpstr>IT Personnel</vt:lpstr>
      <vt:lpstr>Board Members</vt:lpstr>
      <vt:lpstr>System</vt:lpstr>
      <vt:lpstr>Prototyping</vt:lpstr>
      <vt:lpstr>Agenda</vt:lpstr>
      <vt:lpstr>Prototyping via UI Designing</vt:lpstr>
      <vt:lpstr>Online Registration Form</vt:lpstr>
      <vt:lpstr>Online Registration Form - II</vt:lpstr>
      <vt:lpstr>Online Registration Form - III</vt:lpstr>
      <vt:lpstr>Online Feedback Form</vt:lpstr>
      <vt:lpstr>Online Feedback Form - II</vt:lpstr>
      <vt:lpstr>Demonstrating Neon CRM REST API </vt:lpstr>
      <vt:lpstr>Demonstrating Neon CRM REST API</vt:lpstr>
      <vt:lpstr>Demonstrating Neon CRM REST API</vt:lpstr>
      <vt:lpstr>  Maryala Phaneendra</vt:lpstr>
      <vt:lpstr>Overall Strategy</vt:lpstr>
      <vt:lpstr>Life Cycle Plan Key Stakeholder Responsibilities</vt:lpstr>
      <vt:lpstr>Life Cycle Plan Key Stakeholder Responsibilities </vt:lpstr>
      <vt:lpstr>Life Cycle Plan Key Stakeholder Responsibilities </vt:lpstr>
      <vt:lpstr>Life Cycle Plan Key Stakeholder Responsibilities </vt:lpstr>
      <vt:lpstr>PowerPoint Presentation</vt:lpstr>
      <vt:lpstr>Life Cycle Plan Resource Estimation</vt:lpstr>
      <vt:lpstr>Life Cycle Plan Resource Estimation (Con’t)</vt:lpstr>
      <vt:lpstr>Project Plan(MPP)</vt:lpstr>
      <vt:lpstr>Life Cycle Plan Resource Estimation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Quality Focal Point</vt:lpstr>
      <vt:lpstr>Traceability Matrix</vt:lpstr>
      <vt:lpstr>Quality Management</vt:lpstr>
      <vt:lpstr>Defect Identification Review</vt:lpstr>
      <vt:lpstr>Defect Matrix</vt:lpstr>
    </vt:vector>
  </TitlesOfParts>
  <Company>n/a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</dc:creator>
  <cp:lastModifiedBy>Sanath Bhandary</cp:lastModifiedBy>
  <cp:revision>63</cp:revision>
  <dcterms:created xsi:type="dcterms:W3CDTF">2014-10-14T02:00:43Z</dcterms:created>
  <dcterms:modified xsi:type="dcterms:W3CDTF">2014-10-16T01:55:34Z</dcterms:modified>
</cp:coreProperties>
</file>